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tags/tag12.xml" ContentType="application/vnd.openxmlformats-officedocument.presentationml.tags+xml"/>
  <Override PartName="/ppt/notesSlides/notesSlide5.xml" ContentType="application/vnd.openxmlformats-officedocument.presentationml.notesSlide+xml"/>
  <Override PartName="/ppt/tags/tag13.xml" ContentType="application/vnd.openxmlformats-officedocument.presentationml.tags+xml"/>
  <Override PartName="/ppt/notesSlides/notesSlide6.xml" ContentType="application/vnd.openxmlformats-officedocument.presentationml.notesSlide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ppt/tags/tag15.xml" ContentType="application/vnd.openxmlformats-officedocument.presentationml.tags+xml"/>
  <Override PartName="/ppt/notesSlides/notesSlide8.xml" ContentType="application/vnd.openxmlformats-officedocument.presentationml.notesSlide+xml"/>
  <Override PartName="/ppt/tags/tag16.xml" ContentType="application/vnd.openxmlformats-officedocument.presentationml.tags+xml"/>
  <Override PartName="/ppt/notesSlides/notesSlide9.xml" ContentType="application/vnd.openxmlformats-officedocument.presentationml.notesSlide+xml"/>
  <Override PartName="/ppt/tags/tag17.xml" ContentType="application/vnd.openxmlformats-officedocument.presentationml.tags+xml"/>
  <Override PartName="/ppt/notesSlides/notesSlide10.xml" ContentType="application/vnd.openxmlformats-officedocument.presentationml.notesSlide+xml"/>
  <Override PartName="/ppt/tags/tag18.xml" ContentType="application/vnd.openxmlformats-officedocument.presentationml.tags+xml"/>
  <Override PartName="/ppt/notesSlides/notesSlide11.xml" ContentType="application/vnd.openxmlformats-officedocument.presentationml.notesSlide+xml"/>
  <Override PartName="/ppt/tags/tag19.xml" ContentType="application/vnd.openxmlformats-officedocument.presentationml.tags+xml"/>
  <Override PartName="/ppt/notesSlides/notesSlide12.xml" ContentType="application/vnd.openxmlformats-officedocument.presentationml.notesSlide+xml"/>
  <Override PartName="/ppt/tags/tag20.xml" ContentType="application/vnd.openxmlformats-officedocument.presentationml.tags+xml"/>
  <Override PartName="/ppt/notesSlides/notesSlide13.xml" ContentType="application/vnd.openxmlformats-officedocument.presentationml.notesSlide+xml"/>
  <Override PartName="/ppt/tags/tag21.xml" ContentType="application/vnd.openxmlformats-officedocument.presentationml.tags+xml"/>
  <Override PartName="/ppt/notesSlides/notesSlide14.xml" ContentType="application/vnd.openxmlformats-officedocument.presentationml.notesSlide+xml"/>
  <Override PartName="/ppt/tags/tag22.xml" ContentType="application/vnd.openxmlformats-officedocument.presentationml.tags+xml"/>
  <Override PartName="/ppt/notesSlides/notesSlide15.xml" ContentType="application/vnd.openxmlformats-officedocument.presentationml.notesSlide+xml"/>
  <Override PartName="/ppt/tags/tag23.xml" ContentType="application/vnd.openxmlformats-officedocument.presentationml.tags+xml"/>
  <Override PartName="/ppt/notesSlides/notesSlide16.xml" ContentType="application/vnd.openxmlformats-officedocument.presentationml.notesSlide+xml"/>
  <Override PartName="/ppt/tags/tag24.xml" ContentType="application/vnd.openxmlformats-officedocument.presentationml.tags+xml"/>
  <Override PartName="/ppt/notesSlides/notesSlide17.xml" ContentType="application/vnd.openxmlformats-officedocument.presentationml.notesSlide+xml"/>
  <Override PartName="/ppt/tags/tag25.xml" ContentType="application/vnd.openxmlformats-officedocument.presentationml.tags+xml"/>
  <Override PartName="/ppt/notesSlides/notesSlide18.xml" ContentType="application/vnd.openxmlformats-officedocument.presentationml.notesSlide+xml"/>
  <Override PartName="/ppt/tags/tag26.xml" ContentType="application/vnd.openxmlformats-officedocument.presentationml.tags+xml"/>
  <Override PartName="/ppt/notesSlides/notesSlide19.xml" ContentType="application/vnd.openxmlformats-officedocument.presentationml.notesSlide+xml"/>
  <Override PartName="/ppt/tags/tag27.xml" ContentType="application/vnd.openxmlformats-officedocument.presentationml.tags+xml"/>
  <Override PartName="/ppt/notesSlides/notesSlide20.xml" ContentType="application/vnd.openxmlformats-officedocument.presentationml.notesSlide+xml"/>
  <Override PartName="/ppt/tags/tag28.xml" ContentType="application/vnd.openxmlformats-officedocument.presentationml.tags+xml"/>
  <Override PartName="/ppt/notesSlides/notesSlide21.xml" ContentType="application/vnd.openxmlformats-officedocument.presentationml.notesSlide+xml"/>
  <Override PartName="/ppt/tags/tag29.xml" ContentType="application/vnd.openxmlformats-officedocument.presentationml.tags+xml"/>
  <Override PartName="/ppt/notesSlides/notesSlide22.xml" ContentType="application/vnd.openxmlformats-officedocument.presentationml.notesSlide+xml"/>
  <Override PartName="/ppt/tags/tag30.xml" ContentType="application/vnd.openxmlformats-officedocument.presentationml.tags+xml"/>
  <Override PartName="/ppt/notesSlides/notesSlide23.xml" ContentType="application/vnd.openxmlformats-officedocument.presentationml.notesSlide+xml"/>
  <Override PartName="/ppt/tags/tag31.xml" ContentType="application/vnd.openxmlformats-officedocument.presentationml.tags+xml"/>
  <Override PartName="/ppt/notesSlides/notesSlide24.xml" ContentType="application/vnd.openxmlformats-officedocument.presentationml.notesSlide+xml"/>
  <Override PartName="/ppt/tags/tag32.xml" ContentType="application/vnd.openxmlformats-officedocument.presentationml.tags+xml"/>
  <Override PartName="/ppt/notesSlides/notesSlide25.xml" ContentType="application/vnd.openxmlformats-officedocument.presentationml.notesSlide+xml"/>
  <Override PartName="/ppt/tags/tag33.xml" ContentType="application/vnd.openxmlformats-officedocument.presentationml.tags+xml"/>
  <Override PartName="/ppt/notesSlides/notesSlide26.xml" ContentType="application/vnd.openxmlformats-officedocument.presentationml.notesSlide+xml"/>
  <Override PartName="/ppt/tags/tag34.xml" ContentType="application/vnd.openxmlformats-officedocument.presentationml.tags+xml"/>
  <Override PartName="/ppt/notesSlides/notesSlide27.xml" ContentType="application/vnd.openxmlformats-officedocument.presentationml.notesSlide+xml"/>
  <Override PartName="/ppt/tags/tag35.xml" ContentType="application/vnd.openxmlformats-officedocument.presentationml.tags+xml"/>
  <Override PartName="/ppt/notesSlides/notesSlide28.xml" ContentType="application/vnd.openxmlformats-officedocument.presentationml.notesSlide+xml"/>
  <Override PartName="/ppt/tags/tag36.xml" ContentType="application/vnd.openxmlformats-officedocument.presentationml.tags+xml"/>
  <Override PartName="/ppt/notesSlides/notesSlide29.xml" ContentType="application/vnd.openxmlformats-officedocument.presentationml.notesSlide+xml"/>
  <Override PartName="/ppt/tags/tag37.xml" ContentType="application/vnd.openxmlformats-officedocument.presentationml.tags+xml"/>
  <Override PartName="/ppt/notesSlides/notesSlide30.xml" ContentType="application/vnd.openxmlformats-officedocument.presentationml.notesSlide+xml"/>
  <Override PartName="/ppt/tags/tag38.xml" ContentType="application/vnd.openxmlformats-officedocument.presentationml.tags+xml"/>
  <Override PartName="/ppt/notesSlides/notesSlide31.xml" ContentType="application/vnd.openxmlformats-officedocument.presentationml.notesSlide+xml"/>
  <Override PartName="/ppt/tags/tag39.xml" ContentType="application/vnd.openxmlformats-officedocument.presentationml.tags+xml"/>
  <Override PartName="/ppt/notesSlides/notesSlide32.xml" ContentType="application/vnd.openxmlformats-officedocument.presentationml.notesSlide+xml"/>
  <Override PartName="/ppt/tags/tag40.xml" ContentType="application/vnd.openxmlformats-officedocument.presentationml.tags+xml"/>
  <Override PartName="/ppt/notesSlides/notesSlide33.xml" ContentType="application/vnd.openxmlformats-officedocument.presentationml.notesSlide+xml"/>
  <Override PartName="/ppt/tags/tag41.xml" ContentType="application/vnd.openxmlformats-officedocument.presentationml.tags+xml"/>
  <Override PartName="/ppt/notesSlides/notesSlide34.xml" ContentType="application/vnd.openxmlformats-officedocument.presentationml.notesSlide+xml"/>
  <Override PartName="/ppt/tags/tag42.xml" ContentType="application/vnd.openxmlformats-officedocument.presentationml.tags+xml"/>
  <Override PartName="/ppt/notesSlides/notesSlide35.xml" ContentType="application/vnd.openxmlformats-officedocument.presentationml.notesSlide+xml"/>
  <Override PartName="/ppt/tags/tag43.xml" ContentType="application/vnd.openxmlformats-officedocument.presentationml.tags+xml"/>
  <Override PartName="/ppt/notesSlides/notesSlide36.xml" ContentType="application/vnd.openxmlformats-officedocument.presentationml.notesSlide+xml"/>
  <Override PartName="/ppt/tags/tag44.xml" ContentType="application/vnd.openxmlformats-officedocument.presentationml.tags+xml"/>
  <Override PartName="/ppt/notesSlides/notesSlide37.xml" ContentType="application/vnd.openxmlformats-officedocument.presentationml.notesSlide+xml"/>
  <Override PartName="/ppt/tags/tag45.xml" ContentType="application/vnd.openxmlformats-officedocument.presentationml.tags+xml"/>
  <Override PartName="/ppt/notesSlides/notesSlide38.xml" ContentType="application/vnd.openxmlformats-officedocument.presentationml.notesSlide+xml"/>
  <Override PartName="/ppt/tags/tag46.xml" ContentType="application/vnd.openxmlformats-officedocument.presentationml.tags+xml"/>
  <Override PartName="/ppt/notesSlides/notesSlide39.xml" ContentType="application/vnd.openxmlformats-officedocument.presentationml.notesSlide+xml"/>
  <Override PartName="/ppt/tags/tag47.xml" ContentType="application/vnd.openxmlformats-officedocument.presentationml.tags+xml"/>
  <Override PartName="/ppt/notesSlides/notesSlide40.xml" ContentType="application/vnd.openxmlformats-officedocument.presentationml.notesSlide+xml"/>
  <Override PartName="/ppt/tags/tag48.xml" ContentType="application/vnd.openxmlformats-officedocument.presentationml.tags+xml"/>
  <Override PartName="/ppt/notesSlides/notesSlide41.xml" ContentType="application/vnd.openxmlformats-officedocument.presentationml.notesSlide+xml"/>
  <Override PartName="/ppt/tags/tag49.xml" ContentType="application/vnd.openxmlformats-officedocument.presentationml.tags+xml"/>
  <Override PartName="/ppt/notesSlides/notesSlide42.xml" ContentType="application/vnd.openxmlformats-officedocument.presentationml.notesSlide+xml"/>
  <Override PartName="/ppt/tags/tag50.xml" ContentType="application/vnd.openxmlformats-officedocument.presentationml.tags+xml"/>
  <Override PartName="/ppt/notesSlides/notesSlide43.xml" ContentType="application/vnd.openxmlformats-officedocument.presentationml.notesSlide+xml"/>
  <Override PartName="/ppt/tags/tag51.xml" ContentType="application/vnd.openxmlformats-officedocument.presentationml.tags+xml"/>
  <Override PartName="/ppt/notesSlides/notesSlide44.xml" ContentType="application/vnd.openxmlformats-officedocument.presentationml.notesSlide+xml"/>
  <Override PartName="/ppt/tags/tag52.xml" ContentType="application/vnd.openxmlformats-officedocument.presentationml.tags+xml"/>
  <Override PartName="/ppt/notesSlides/notesSlide45.xml" ContentType="application/vnd.openxmlformats-officedocument.presentationml.notesSlide+xml"/>
  <Override PartName="/ppt/tags/tag53.xml" ContentType="application/vnd.openxmlformats-officedocument.presentationml.tags+xml"/>
  <Override PartName="/ppt/notesSlides/notesSlide46.xml" ContentType="application/vnd.openxmlformats-officedocument.presentationml.notesSlide+xml"/>
  <Override PartName="/ppt/tags/tag54.xml" ContentType="application/vnd.openxmlformats-officedocument.presentationml.tags+xml"/>
  <Override PartName="/ppt/notesSlides/notesSlide47.xml" ContentType="application/vnd.openxmlformats-officedocument.presentationml.notesSlide+xml"/>
  <Override PartName="/ppt/tags/tag55.xml" ContentType="application/vnd.openxmlformats-officedocument.presentationml.tags+xml"/>
  <Override PartName="/ppt/notesSlides/notesSlide48.xml" ContentType="application/vnd.openxmlformats-officedocument.presentationml.notesSlide+xml"/>
  <Override PartName="/ppt/tags/tag56.xml" ContentType="application/vnd.openxmlformats-officedocument.presentationml.tags+xml"/>
  <Override PartName="/ppt/notesSlides/notesSlide49.xml" ContentType="application/vnd.openxmlformats-officedocument.presentationml.notesSlide+xml"/>
  <Override PartName="/ppt/tags/tag57.xml" ContentType="application/vnd.openxmlformats-officedocument.presentationml.tags+xml"/>
  <Override PartName="/ppt/notesSlides/notesSlide50.xml" ContentType="application/vnd.openxmlformats-officedocument.presentationml.notesSlide+xml"/>
  <Override PartName="/ppt/tags/tag58.xml" ContentType="application/vnd.openxmlformats-officedocument.presentationml.tags+xml"/>
  <Override PartName="/ppt/notesSlides/notesSlide51.xml" ContentType="application/vnd.openxmlformats-officedocument.presentationml.notesSlide+xml"/>
  <Override PartName="/ppt/tags/tag59.xml" ContentType="application/vnd.openxmlformats-officedocument.presentationml.tags+xml"/>
  <Override PartName="/ppt/notesSlides/notesSlide52.xml" ContentType="application/vnd.openxmlformats-officedocument.presentationml.notesSlide+xml"/>
  <Override PartName="/ppt/tags/tag60.xml" ContentType="application/vnd.openxmlformats-officedocument.presentationml.tags+xml"/>
  <Override PartName="/ppt/notesSlides/notesSlide53.xml" ContentType="application/vnd.openxmlformats-officedocument.presentationml.notesSlide+xml"/>
  <Override PartName="/ppt/tags/tag61.xml" ContentType="application/vnd.openxmlformats-officedocument.presentationml.tags+xml"/>
  <Override PartName="/ppt/notesSlides/notesSlide54.xml" ContentType="application/vnd.openxmlformats-officedocument.presentationml.notesSlide+xml"/>
  <Override PartName="/ppt/tags/tag62.xml" ContentType="application/vnd.openxmlformats-officedocument.presentationml.tags+xml"/>
  <Override PartName="/ppt/notesSlides/notesSlide55.xml" ContentType="application/vnd.openxmlformats-officedocument.presentationml.notesSlide+xml"/>
  <Override PartName="/ppt/tags/tag63.xml" ContentType="application/vnd.openxmlformats-officedocument.presentationml.tags+xml"/>
  <Override PartName="/ppt/notesSlides/notesSlide56.xml" ContentType="application/vnd.openxmlformats-officedocument.presentationml.notesSlide+xml"/>
  <Override PartName="/ppt/tags/tag64.xml" ContentType="application/vnd.openxmlformats-officedocument.presentationml.tags+xml"/>
  <Override PartName="/ppt/notesSlides/notesSlide57.xml" ContentType="application/vnd.openxmlformats-officedocument.presentationml.notesSlide+xml"/>
  <Override PartName="/ppt/tags/tag65.xml" ContentType="application/vnd.openxmlformats-officedocument.presentationml.tags+xml"/>
  <Override PartName="/ppt/notesSlides/notesSlide58.xml" ContentType="application/vnd.openxmlformats-officedocument.presentationml.notesSlide+xml"/>
  <Override PartName="/ppt/tags/tag66.xml" ContentType="application/vnd.openxmlformats-officedocument.presentationml.tags+xml"/>
  <Override PartName="/ppt/notesSlides/notesSlide59.xml" ContentType="application/vnd.openxmlformats-officedocument.presentationml.notesSlide+xml"/>
  <Override PartName="/ppt/tags/tag67.xml" ContentType="application/vnd.openxmlformats-officedocument.presentationml.tags+xml"/>
  <Override PartName="/ppt/notesSlides/notesSlide60.xml" ContentType="application/vnd.openxmlformats-officedocument.presentationml.notesSlide+xml"/>
  <Override PartName="/ppt/tags/tag68.xml" ContentType="application/vnd.openxmlformats-officedocument.presentationml.tags+xml"/>
  <Override PartName="/ppt/notesSlides/notesSlide61.xml" ContentType="application/vnd.openxmlformats-officedocument.presentationml.notesSlide+xml"/>
  <Override PartName="/ppt/tags/tag69.xml" ContentType="application/vnd.openxmlformats-officedocument.presentationml.tags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64.xml" ContentType="application/vnd.openxmlformats-officedocument.presentationml.notesSlide+xml"/>
  <Override PartName="/ppt/tags/tag73.xml" ContentType="application/vnd.openxmlformats-officedocument.presentationml.tags+xml"/>
  <Override PartName="/ppt/notesSlides/notesSlide65.xml" ContentType="application/vnd.openxmlformats-officedocument.presentationml.notesSlide+xml"/>
  <Override PartName="/ppt/tags/tag74.xml" ContentType="application/vnd.openxmlformats-officedocument.presentationml.tags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tags/tag7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7"/>
  </p:notesMasterIdLst>
  <p:handoutMasterIdLst>
    <p:handoutMasterId r:id="rId98"/>
  </p:handoutMasterIdLst>
  <p:sldIdLst>
    <p:sldId id="256" r:id="rId2"/>
    <p:sldId id="8593" r:id="rId3"/>
    <p:sldId id="8594" r:id="rId4"/>
    <p:sldId id="8595" r:id="rId5"/>
    <p:sldId id="8596" r:id="rId6"/>
    <p:sldId id="8597" r:id="rId7"/>
    <p:sldId id="8598" r:id="rId8"/>
    <p:sldId id="8599" r:id="rId9"/>
    <p:sldId id="8600" r:id="rId10"/>
    <p:sldId id="8601" r:id="rId11"/>
    <p:sldId id="8602" r:id="rId12"/>
    <p:sldId id="8603" r:id="rId13"/>
    <p:sldId id="8604" r:id="rId14"/>
    <p:sldId id="8605" r:id="rId15"/>
    <p:sldId id="8606" r:id="rId16"/>
    <p:sldId id="8607" r:id="rId17"/>
    <p:sldId id="8608" r:id="rId18"/>
    <p:sldId id="8609" r:id="rId19"/>
    <p:sldId id="8610" r:id="rId20"/>
    <p:sldId id="8611" r:id="rId21"/>
    <p:sldId id="8612" r:id="rId22"/>
    <p:sldId id="8613" r:id="rId23"/>
    <p:sldId id="8614" r:id="rId24"/>
    <p:sldId id="8615" r:id="rId25"/>
    <p:sldId id="8616" r:id="rId26"/>
    <p:sldId id="8617" r:id="rId27"/>
    <p:sldId id="8618" r:id="rId28"/>
    <p:sldId id="8619" r:id="rId29"/>
    <p:sldId id="8620" r:id="rId30"/>
    <p:sldId id="8621" r:id="rId31"/>
    <p:sldId id="8622" r:id="rId32"/>
    <p:sldId id="8623" r:id="rId33"/>
    <p:sldId id="8624" r:id="rId34"/>
    <p:sldId id="8625" r:id="rId35"/>
    <p:sldId id="8626" r:id="rId36"/>
    <p:sldId id="8627" r:id="rId37"/>
    <p:sldId id="8628" r:id="rId38"/>
    <p:sldId id="8629" r:id="rId39"/>
    <p:sldId id="8630" r:id="rId40"/>
    <p:sldId id="8631" r:id="rId41"/>
    <p:sldId id="8632" r:id="rId42"/>
    <p:sldId id="8633" r:id="rId43"/>
    <p:sldId id="8634" r:id="rId44"/>
    <p:sldId id="8635" r:id="rId45"/>
    <p:sldId id="8636" r:id="rId46"/>
    <p:sldId id="8637" r:id="rId47"/>
    <p:sldId id="8638" r:id="rId48"/>
    <p:sldId id="8639" r:id="rId49"/>
    <p:sldId id="8640" r:id="rId50"/>
    <p:sldId id="8641" r:id="rId51"/>
    <p:sldId id="8642" r:id="rId52"/>
    <p:sldId id="8643" r:id="rId53"/>
    <p:sldId id="8644" r:id="rId54"/>
    <p:sldId id="8645" r:id="rId55"/>
    <p:sldId id="8646" r:id="rId56"/>
    <p:sldId id="8647" r:id="rId57"/>
    <p:sldId id="8648" r:id="rId58"/>
    <p:sldId id="8649" r:id="rId59"/>
    <p:sldId id="8650" r:id="rId60"/>
    <p:sldId id="8651" r:id="rId61"/>
    <p:sldId id="8652" r:id="rId62"/>
    <p:sldId id="8653" r:id="rId63"/>
    <p:sldId id="8654" r:id="rId64"/>
    <p:sldId id="8655" r:id="rId65"/>
    <p:sldId id="8656" r:id="rId66"/>
    <p:sldId id="8657" r:id="rId67"/>
    <p:sldId id="8658" r:id="rId68"/>
    <p:sldId id="8659" r:id="rId69"/>
    <p:sldId id="8660" r:id="rId70"/>
    <p:sldId id="8661" r:id="rId71"/>
    <p:sldId id="8662" r:id="rId72"/>
    <p:sldId id="8663" r:id="rId73"/>
    <p:sldId id="8687" r:id="rId74"/>
    <p:sldId id="8688" r:id="rId75"/>
    <p:sldId id="8689" r:id="rId76"/>
    <p:sldId id="8667" r:id="rId77"/>
    <p:sldId id="8668" r:id="rId78"/>
    <p:sldId id="8669" r:id="rId79"/>
    <p:sldId id="8670" r:id="rId80"/>
    <p:sldId id="8671" r:id="rId81"/>
    <p:sldId id="8672" r:id="rId82"/>
    <p:sldId id="8673" r:id="rId83"/>
    <p:sldId id="8674" r:id="rId84"/>
    <p:sldId id="8675" r:id="rId85"/>
    <p:sldId id="8676" r:id="rId86"/>
    <p:sldId id="8677" r:id="rId87"/>
    <p:sldId id="8678" r:id="rId88"/>
    <p:sldId id="8679" r:id="rId89"/>
    <p:sldId id="8680" r:id="rId90"/>
    <p:sldId id="8681" r:id="rId91"/>
    <p:sldId id="8686" r:id="rId92"/>
    <p:sldId id="8706" r:id="rId93"/>
    <p:sldId id="8707" r:id="rId94"/>
    <p:sldId id="8708" r:id="rId95"/>
    <p:sldId id="8709" r:id="rId9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88"/>
    <a:srgbClr val="FFFFFF"/>
    <a:srgbClr val="9E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706"/>
    <p:restoredTop sz="94677"/>
  </p:normalViewPr>
  <p:slideViewPr>
    <p:cSldViewPr snapToGrid="0" snapToObjects="1">
      <p:cViewPr varScale="1">
        <p:scale>
          <a:sx n="71" d="100"/>
          <a:sy n="71" d="100"/>
        </p:scale>
        <p:origin x="69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2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 panose="020F0502020204030204"/>
      </a:defRPr>
    </a:lvl1pPr>
    <a:lvl2pPr indent="228600" latinLnBrk="0">
      <a:defRPr sz="1200">
        <a:latin typeface="+mn-lt"/>
        <a:ea typeface="+mn-ea"/>
        <a:cs typeface="+mn-cs"/>
        <a:sym typeface="Calibri" panose="020F0502020204030204"/>
      </a:defRPr>
    </a:lvl2pPr>
    <a:lvl3pPr indent="457200" latinLnBrk="0">
      <a:defRPr sz="1200">
        <a:latin typeface="+mn-lt"/>
        <a:ea typeface="+mn-ea"/>
        <a:cs typeface="+mn-cs"/>
        <a:sym typeface="Calibri" panose="020F0502020204030204"/>
      </a:defRPr>
    </a:lvl3pPr>
    <a:lvl4pPr indent="685800" latinLnBrk="0">
      <a:defRPr sz="1200">
        <a:latin typeface="+mn-lt"/>
        <a:ea typeface="+mn-ea"/>
        <a:cs typeface="+mn-cs"/>
        <a:sym typeface="Calibri" panose="020F0502020204030204"/>
      </a:defRPr>
    </a:lvl4pPr>
    <a:lvl5pPr indent="914400" latinLnBrk="0">
      <a:defRPr sz="1200">
        <a:latin typeface="+mn-lt"/>
        <a:ea typeface="+mn-ea"/>
        <a:cs typeface="+mn-cs"/>
        <a:sym typeface="Calibri" panose="020F0502020204030204"/>
      </a:defRPr>
    </a:lvl5pPr>
    <a:lvl6pPr indent="1143000" latinLnBrk="0">
      <a:defRPr sz="1200">
        <a:latin typeface="+mn-lt"/>
        <a:ea typeface="+mn-ea"/>
        <a:cs typeface="+mn-cs"/>
        <a:sym typeface="Calibri" panose="020F0502020204030204"/>
      </a:defRPr>
    </a:lvl6pPr>
    <a:lvl7pPr indent="1371600" latinLnBrk="0">
      <a:defRPr sz="1200">
        <a:latin typeface="+mn-lt"/>
        <a:ea typeface="+mn-ea"/>
        <a:cs typeface="+mn-cs"/>
        <a:sym typeface="Calibri" panose="020F0502020204030204"/>
      </a:defRPr>
    </a:lvl7pPr>
    <a:lvl8pPr indent="1600200" latinLnBrk="0">
      <a:defRPr sz="1200">
        <a:latin typeface="+mn-lt"/>
        <a:ea typeface="+mn-ea"/>
        <a:cs typeface="+mn-cs"/>
        <a:sym typeface="Calibri" panose="020F0502020204030204"/>
      </a:defRPr>
    </a:lvl8pPr>
    <a:lvl9pPr indent="1828800" latinLnBrk="0">
      <a:defRPr sz="1200">
        <a:latin typeface="+mn-lt"/>
        <a:ea typeface="+mn-ea"/>
        <a:cs typeface="+mn-cs"/>
        <a:sym typeface="Calibri" panose="020F050202020403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2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9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11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38216" y="234879"/>
            <a:ext cx="3787775" cy="74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MORE THAN TEMPLATE</a:t>
            </a:r>
          </a:p>
          <a:p>
            <a:pPr lvl="0"/>
            <a:r>
              <a:rPr lang="zh-CN" altLang="en-US" dirty="0"/>
              <a:t>点击此处添加副标题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5405" y="273634"/>
            <a:ext cx="798930" cy="6837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 flipH="1">
            <a:off x="177800" y="191058"/>
            <a:ext cx="11186886" cy="6536313"/>
            <a:chOff x="827314" y="191058"/>
            <a:chExt cx="11186886" cy="6536313"/>
          </a:xfrm>
        </p:grpSpPr>
        <p:grpSp>
          <p:nvGrpSpPr>
            <p:cNvPr id="45" name="组合 44"/>
            <p:cNvGrpSpPr/>
            <p:nvPr userDrawn="1"/>
          </p:nvGrpSpPr>
          <p:grpSpPr>
            <a:xfrm>
              <a:off x="10033000" y="191058"/>
              <a:ext cx="1948996" cy="2691284"/>
              <a:chOff x="8470446" y="2515552"/>
              <a:chExt cx="476250" cy="657633"/>
            </a:xfrm>
          </p:grpSpPr>
          <p:pic>
            <p:nvPicPr>
              <p:cNvPr id="46" name="图形 45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47" name="图形 46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48" name="组合 47"/>
            <p:cNvGrpSpPr/>
            <p:nvPr userDrawn="1"/>
          </p:nvGrpSpPr>
          <p:grpSpPr>
            <a:xfrm>
              <a:off x="8077200" y="399384"/>
              <a:ext cx="1549400" cy="2139499"/>
              <a:chOff x="8470446" y="2515552"/>
              <a:chExt cx="476250" cy="657633"/>
            </a:xfrm>
          </p:grpSpPr>
          <p:pic>
            <p:nvPicPr>
              <p:cNvPr id="49" name="图形 48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0" name="图形 49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1" name="组合 50"/>
            <p:cNvGrpSpPr/>
            <p:nvPr userDrawn="1"/>
          </p:nvGrpSpPr>
          <p:grpSpPr>
            <a:xfrm>
              <a:off x="9258300" y="1443291"/>
              <a:ext cx="800100" cy="1104823"/>
              <a:chOff x="8470446" y="2515552"/>
              <a:chExt cx="476250" cy="657633"/>
            </a:xfrm>
          </p:grpSpPr>
          <p:pic>
            <p:nvPicPr>
              <p:cNvPr id="52" name="图形 51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3" name="图形 52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4" name="组合 53"/>
            <p:cNvGrpSpPr/>
            <p:nvPr userDrawn="1"/>
          </p:nvGrpSpPr>
          <p:grpSpPr>
            <a:xfrm>
              <a:off x="2362200" y="3839465"/>
              <a:ext cx="1948996" cy="2691284"/>
              <a:chOff x="8470446" y="2515552"/>
              <a:chExt cx="476250" cy="657633"/>
            </a:xfrm>
          </p:grpSpPr>
          <p:pic>
            <p:nvPicPr>
              <p:cNvPr id="55" name="图形 54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6" name="图形 55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7" name="组合 56"/>
            <p:cNvGrpSpPr/>
            <p:nvPr userDrawn="1"/>
          </p:nvGrpSpPr>
          <p:grpSpPr>
            <a:xfrm>
              <a:off x="827314" y="4587872"/>
              <a:ext cx="1549400" cy="2139499"/>
              <a:chOff x="8470446" y="2515552"/>
              <a:chExt cx="476250" cy="657633"/>
            </a:xfrm>
          </p:grpSpPr>
          <p:pic>
            <p:nvPicPr>
              <p:cNvPr id="58" name="图形 57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9" name="图形 58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0" name="组合 59"/>
            <p:cNvGrpSpPr/>
            <p:nvPr userDrawn="1"/>
          </p:nvGrpSpPr>
          <p:grpSpPr>
            <a:xfrm>
              <a:off x="3619500" y="5172205"/>
              <a:ext cx="800100" cy="1104823"/>
              <a:chOff x="8470446" y="2515552"/>
              <a:chExt cx="476250" cy="657633"/>
            </a:xfrm>
          </p:grpSpPr>
          <p:pic>
            <p:nvPicPr>
              <p:cNvPr id="61" name="图形 60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2" name="图形 61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3" name="组合 62"/>
            <p:cNvGrpSpPr/>
            <p:nvPr userDrawn="1"/>
          </p:nvGrpSpPr>
          <p:grpSpPr>
            <a:xfrm>
              <a:off x="8804275" y="2803630"/>
              <a:ext cx="1948996" cy="2691284"/>
              <a:chOff x="8470446" y="2515552"/>
              <a:chExt cx="476250" cy="657633"/>
            </a:xfrm>
          </p:grpSpPr>
          <p:pic>
            <p:nvPicPr>
              <p:cNvPr id="64" name="图形 63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5" name="图形 64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6" name="组合 65"/>
            <p:cNvGrpSpPr/>
            <p:nvPr userDrawn="1"/>
          </p:nvGrpSpPr>
          <p:grpSpPr>
            <a:xfrm>
              <a:off x="9410700" y="2805268"/>
              <a:ext cx="2413000" cy="3332007"/>
              <a:chOff x="8470446" y="2515552"/>
              <a:chExt cx="476250" cy="657633"/>
            </a:xfrm>
          </p:grpSpPr>
          <p:pic>
            <p:nvPicPr>
              <p:cNvPr id="67" name="图形 66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8" name="图形 67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9" name="组合 68"/>
            <p:cNvGrpSpPr/>
            <p:nvPr userDrawn="1"/>
          </p:nvGrpSpPr>
          <p:grpSpPr>
            <a:xfrm>
              <a:off x="8661400" y="3894391"/>
              <a:ext cx="1854200" cy="2560384"/>
              <a:chOff x="8470446" y="2515552"/>
              <a:chExt cx="476250" cy="657633"/>
            </a:xfrm>
          </p:grpSpPr>
          <p:pic>
            <p:nvPicPr>
              <p:cNvPr id="70" name="图形 69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1" name="图形 70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2" name="组合 71"/>
            <p:cNvGrpSpPr/>
            <p:nvPr userDrawn="1"/>
          </p:nvGrpSpPr>
          <p:grpSpPr>
            <a:xfrm>
              <a:off x="10472738" y="4391326"/>
              <a:ext cx="1541462" cy="2128537"/>
              <a:chOff x="8470446" y="2515552"/>
              <a:chExt cx="476250" cy="657633"/>
            </a:xfrm>
          </p:grpSpPr>
          <p:pic>
            <p:nvPicPr>
              <p:cNvPr id="73" name="图形 72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4" name="图形 73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5" name="组合 74"/>
            <p:cNvGrpSpPr/>
            <p:nvPr userDrawn="1"/>
          </p:nvGrpSpPr>
          <p:grpSpPr>
            <a:xfrm>
              <a:off x="4869081" y="4618776"/>
              <a:ext cx="617320" cy="852430"/>
              <a:chOff x="8470446" y="2515552"/>
              <a:chExt cx="476250" cy="657633"/>
            </a:xfrm>
          </p:grpSpPr>
          <p:pic>
            <p:nvPicPr>
              <p:cNvPr id="76" name="图形 75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7" name="图形 76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8" name="组合 77"/>
            <p:cNvGrpSpPr/>
            <p:nvPr userDrawn="1"/>
          </p:nvGrpSpPr>
          <p:grpSpPr>
            <a:xfrm>
              <a:off x="5983305" y="5191967"/>
              <a:ext cx="1085152" cy="1498439"/>
              <a:chOff x="8470446" y="2515552"/>
              <a:chExt cx="476250" cy="657633"/>
            </a:xfrm>
          </p:grpSpPr>
          <p:pic>
            <p:nvPicPr>
              <p:cNvPr id="79" name="图形 78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80" name="图形 79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</p:grp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4528456" y="1377043"/>
            <a:ext cx="4710793" cy="1801221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528457" y="3828247"/>
            <a:ext cx="471079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528457" y="4143881"/>
            <a:ext cx="471079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rotWithShape="1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871200" y="6324600"/>
            <a:ext cx="4140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eaLnBrk="1" hangingPunct="1"/>
            <a:fld id="{9A0DB2DC-4C9A-4742-B13C-FB6460FD3503}" type="slidenum">
              <a:rPr lang="en-US" altLang="zh-CN" dirty="0">
                <a:latin typeface="Calibri" panose="020F0502020204030204" charset="0"/>
                <a:ea typeface="宋体" panose="02010600030101010101" pitchFamily="2" charset="-122"/>
              </a:rPr>
              <a:t>‹#›</a:t>
            </a:fld>
            <a:endParaRPr lang="en-US" altLang="zh-CN" dirty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92EB006-BC19-4DC0-AF1D-961AFD9F682B}" type="datetimeFigureOut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Arial" panose="020B0604020202020204" pitchFamily="34" charset="0"/>
              </a:rPr>
              <a:t>10/23/2020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effectLst>
                  <a:outerShdw blurRad="38100" dist="38100" dir="2700000">
                    <a:srgbClr val="FFFFFF"/>
                  </a:outerShdw>
                </a:effectLst>
              </a:rPr>
              <a:t>‹#›</a:t>
            </a:fld>
            <a:endParaRPr lang="en-US" altLang="zh-CN" dirty="0">
              <a:effectLst>
                <a:outerShdw blurRad="38100" dist="38100" dir="2700000">
                  <a:srgbClr val="FFFFFF"/>
                </a:outerShdw>
              </a:effectLst>
            </a:endParaRPr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38216" y="234879"/>
            <a:ext cx="3787775" cy="74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MORE THAN TEMPLATE</a:t>
            </a:r>
          </a:p>
          <a:p>
            <a:pPr lvl="0"/>
            <a:r>
              <a:rPr lang="zh-CN" altLang="en-US" dirty="0"/>
              <a:t>点击此处添加副标题</a:t>
            </a:r>
          </a:p>
        </p:txBody>
      </p:sp>
      <p:sp>
        <p:nvSpPr>
          <p:cNvPr id="5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5405" y="273634"/>
            <a:ext cx="798930" cy="6837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altLang="zh-CN"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xfrm>
            <a:off x="352425" y="365125"/>
            <a:ext cx="10176510" cy="647065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4" name="圆角矩形 3"/>
          <p:cNvSpPr/>
          <p:nvPr userDrawn="1"/>
        </p:nvSpPr>
        <p:spPr>
          <a:xfrm>
            <a:off x="10080625" y="130810"/>
            <a:ext cx="1802130" cy="882015"/>
          </a:xfrm>
          <a:prstGeom prst="roundRect">
            <a:avLst/>
          </a:prstGeom>
          <a:blipFill rotWithShape="1">
            <a:blip r:embed="rId2">
              <a:alphaModFix amt="49000"/>
            </a:blip>
            <a:stretch>
              <a:fillRect/>
            </a:stretch>
          </a:blipFill>
          <a:ln w="12700" cap="flat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379562" y="1071912"/>
            <a:ext cx="11560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lvl="0" indent="0">
              <a:buSzTx/>
              <a:buFontTx/>
              <a:buNone/>
              <a:defRPr sz="2400" b="1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8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185" indent="-260985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83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FontTx/>
              <a:buNone/>
              <a:defRPr sz="1600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8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1234440" marR="0" indent="-32004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4.bin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8.bin"/><Relationship Id="rId2" Type="http://schemas.openxmlformats.org/officeDocument/2006/relationships/tags" Target="../tags/tag3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7.bin"/><Relationship Id="rId4" Type="http://schemas.openxmlformats.org/officeDocument/2006/relationships/notesSlide" Target="../notesSlides/notesSlide2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4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10.bin"/><Relationship Id="rId2" Type="http://schemas.openxmlformats.org/officeDocument/2006/relationships/tags" Target="../tags/tag4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9.bin"/><Relationship Id="rId4" Type="http://schemas.openxmlformats.org/officeDocument/2006/relationships/notesSlide" Target="../notesSlides/notesSlide3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4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4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4" Type="http://schemas.openxmlformats.org/officeDocument/2006/relationships/image" Target="../media/image3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4" Type="http://schemas.openxmlformats.org/officeDocument/2006/relationships/image" Target="../media/image3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4" Type="http://schemas.openxmlformats.org/officeDocument/2006/relationships/image" Target="../media/image3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4" Type="http://schemas.openxmlformats.org/officeDocument/2006/relationships/image" Target="../media/image3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4" Type="http://schemas.openxmlformats.org/officeDocument/2006/relationships/image" Target="../media/image3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Relationship Id="rId4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Relationship Id="rId4" Type="http://schemas.openxmlformats.org/officeDocument/2006/relationships/image" Target="../media/image3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Relationship Id="rId4" Type="http://schemas.openxmlformats.org/officeDocument/2006/relationships/image" Target="../media/image4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Relationship Id="rId4" Type="http://schemas.openxmlformats.org/officeDocument/2006/relationships/image" Target="../media/image4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Relationship Id="rId4" Type="http://schemas.openxmlformats.org/officeDocument/2006/relationships/image" Target="../media/image4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Relationship Id="rId4" Type="http://schemas.openxmlformats.org/officeDocument/2006/relationships/image" Target="../media/image4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4.png"/><Relationship Id="rId2" Type="http://schemas.openxmlformats.org/officeDocument/2006/relationships/tags" Target="../tags/tag6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11.bin"/><Relationship Id="rId4" Type="http://schemas.openxmlformats.org/officeDocument/2006/relationships/notesSlide" Target="../notesSlides/notesSlide5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4" Type="http://schemas.openxmlformats.org/officeDocument/2006/relationships/image" Target="../media/image46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13.bin"/><Relationship Id="rId2" Type="http://schemas.openxmlformats.org/officeDocument/2006/relationships/tags" Target="../tags/tag65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12.bin"/><Relationship Id="rId4" Type="http://schemas.openxmlformats.org/officeDocument/2006/relationships/notesSlide" Target="../notesSlides/notesSlide5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Relationship Id="rId4" Type="http://schemas.openxmlformats.org/officeDocument/2006/relationships/image" Target="../media/image5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Relationship Id="rId4" Type="http://schemas.openxmlformats.org/officeDocument/2006/relationships/image" Target="../media/image5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Relationship Id="rId4" Type="http://schemas.openxmlformats.org/officeDocument/2006/relationships/image" Target="../media/image5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ctrTitle"/>
          </p:nvPr>
        </p:nvSpPr>
        <p:spPr>
          <a:xfrm>
            <a:off x="564515" y="1122045"/>
            <a:ext cx="3861435" cy="23876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sz="4100">
                <a:solidFill>
                  <a:srgbClr val="C00000"/>
                </a:solidFill>
              </a:defRPr>
            </a:pPr>
            <a:r>
              <a:rPr lang="en-US" sz="3800">
                <a:sym typeface="+mn-ea"/>
              </a:rPr>
              <a:t>PageRank</a:t>
            </a:r>
            <a:r>
              <a:rPr lang="zh-CN" altLang="en-US" sz="3800">
                <a:ea typeface="宋体" panose="02010600030101010101" pitchFamily="2" charset="-122"/>
                <a:sym typeface="+mn-ea"/>
              </a:rPr>
              <a:t>、图论</a:t>
            </a:r>
            <a:r>
              <a:rPr lang="zh-CN" sz="3800">
                <a:ea typeface="宋体" panose="02010600030101010101" pitchFamily="2" charset="-122"/>
                <a:sym typeface="+mn-ea"/>
              </a:rPr>
              <a:t>与推荐系统</a:t>
            </a:r>
            <a:br>
              <a:rPr lang="zh-CN" sz="3800">
                <a:ea typeface="宋体" panose="02010600030101010101" pitchFamily="2" charset="-122"/>
                <a:sym typeface="+mn-ea"/>
              </a:rPr>
            </a:br>
            <a:r>
              <a:rPr sz="3800" dirty="0">
                <a:sym typeface="+mn-ea"/>
              </a:rPr>
              <a:t>Lesson-</a:t>
            </a:r>
            <a:r>
              <a:rPr lang="en-US" altLang="zh-CN" sz="3800" dirty="0">
                <a:sym typeface="+mn-ea"/>
              </a:rPr>
              <a:t>10</a:t>
            </a:r>
            <a:endParaRPr sz="3800" dirty="0"/>
          </a:p>
        </p:txBody>
      </p:sp>
      <p:sp>
        <p:nvSpPr>
          <p:cNvPr id="122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833119" y="4728311"/>
            <a:ext cx="3200401" cy="1655761"/>
          </a:xfrm>
          <a:prstGeom prst="rect">
            <a:avLst/>
          </a:prstGeom>
        </p:spPr>
        <p:txBody>
          <a:bodyPr/>
          <a:lstStyle/>
          <a:p>
            <a:pPr algn="l">
              <a:defRPr sz="1600"/>
            </a:pPr>
            <a:r>
              <a:rPr lang="zh-CN" altLang="en-US" dirty="0"/>
              <a:t>陈旸 </a:t>
            </a:r>
            <a:r>
              <a:rPr lang="en-US" altLang="zh-CN" dirty="0"/>
              <a:t>&amp;</a:t>
            </a:r>
            <a:r>
              <a:rPr lang="zh-CN" altLang="en-US" dirty="0"/>
              <a:t> 开课吧人工智能学院</a:t>
            </a:r>
            <a:r>
              <a:rPr dirty="0" err="1"/>
              <a:t>课程组</a:t>
            </a:r>
            <a:r>
              <a:rPr dirty="0"/>
              <a:t> </a:t>
            </a:r>
          </a:p>
          <a:p>
            <a:pPr algn="l">
              <a:defRPr sz="1800"/>
            </a:pPr>
            <a:r>
              <a:rPr dirty="0"/>
              <a:t>20</a:t>
            </a:r>
            <a:r>
              <a:rPr lang="en-US" dirty="0"/>
              <a:t>20</a:t>
            </a:r>
            <a:r>
              <a:rPr dirty="0"/>
              <a:t>.</a:t>
            </a:r>
            <a:r>
              <a:rPr lang="en-US" altLang="zh-CN" dirty="0"/>
              <a:t>10</a:t>
            </a:r>
            <a:endParaRPr dirty="0"/>
          </a:p>
        </p:txBody>
      </p:sp>
      <p:pic>
        <p:nvPicPr>
          <p:cNvPr id="123" name="Picture 6" descr="Picture 6"/>
          <p:cNvPicPr>
            <a:picLocks noChangeAspect="1"/>
          </p:cNvPicPr>
          <p:nvPr/>
        </p:nvPicPr>
        <p:blipFill>
          <a:blip r:embed="rId2"/>
          <a:srcRect t="4253" r="2" b="18588"/>
          <a:stretch>
            <a:fillRect/>
          </a:stretch>
        </p:blipFill>
        <p:spPr>
          <a:xfrm>
            <a:off x="4657342" y="-2"/>
            <a:ext cx="2829215" cy="218305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4" name="Picture 11" descr="Picture 11"/>
          <p:cNvPicPr>
            <a:picLocks noChangeAspect="1"/>
          </p:cNvPicPr>
          <p:nvPr/>
        </p:nvPicPr>
        <p:blipFill>
          <a:blip r:embed="rId3"/>
          <a:srcRect t="17272" r="3" b="3400"/>
          <a:stretch>
            <a:fillRect/>
          </a:stretch>
        </p:blipFill>
        <p:spPr>
          <a:xfrm>
            <a:off x="4657342" y="2274491"/>
            <a:ext cx="2825497" cy="22414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5" name="Picture 7" descr="Picture 7"/>
          <p:cNvPicPr>
            <a:picLocks noChangeAspect="1"/>
          </p:cNvPicPr>
          <p:nvPr/>
        </p:nvPicPr>
        <p:blipFill>
          <a:blip r:embed="rId4"/>
          <a:srcRect r="23289" b="2"/>
          <a:stretch>
            <a:fillRect/>
          </a:stretch>
        </p:blipFill>
        <p:spPr>
          <a:xfrm>
            <a:off x="7570565" y="9"/>
            <a:ext cx="4614003" cy="33832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6" name="Picture 14" descr="Picture 14"/>
          <p:cNvPicPr>
            <a:picLocks noChangeAspect="1"/>
          </p:cNvPicPr>
          <p:nvPr/>
        </p:nvPicPr>
        <p:blipFill>
          <a:blip r:embed="rId5"/>
          <a:srcRect l="7858"/>
          <a:stretch>
            <a:fillRect/>
          </a:stretch>
        </p:blipFill>
        <p:spPr>
          <a:xfrm>
            <a:off x="5553307" y="4728311"/>
            <a:ext cx="2128771" cy="184037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7" name="Picture 9" descr="Picture 9"/>
          <p:cNvPicPr>
            <a:picLocks noChangeAspect="1"/>
          </p:cNvPicPr>
          <p:nvPr/>
        </p:nvPicPr>
        <p:blipFill>
          <a:blip r:embed="rId6"/>
          <a:srcRect t="7323" b="7905"/>
          <a:stretch>
            <a:fillRect/>
          </a:stretch>
        </p:blipFill>
        <p:spPr>
          <a:xfrm>
            <a:off x="7570565" y="3474720"/>
            <a:ext cx="4614003" cy="338328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8" name="Picture 15" descr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9299" y="4674947"/>
            <a:ext cx="1470145" cy="184037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>
                <a:ea typeface="宋体" panose="02010600030101010101" pitchFamily="2" charset="-122"/>
                <a:sym typeface="+mn-ea"/>
              </a:rPr>
              <a:t>图论基本知识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869124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75000"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</a:rPr>
              <a:t>有向图：边有方向的图，也就是</a:t>
            </a:r>
            <a:r>
              <a:rPr lang="en-US" altLang="zh-CN" sz="3800" dirty="0">
                <a:ea typeface="宋体" panose="02010600030101010101" pitchFamily="2" charset="-122"/>
              </a:rPr>
              <a:t>A-&gt;B != B-&gt;A</a:t>
            </a:r>
            <a:endParaRPr lang="zh-CN" sz="3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</a:rPr>
              <a:t>无向图：没有方向的图，也就是有向图去掉所有方向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</a:rPr>
              <a:t>入度：有向图某个顶点作为终点的次数和。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</a:rPr>
              <a:t>出度：有向图某个顶点作为起点的次数和。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</a:rPr>
              <a:t>入度</a:t>
            </a:r>
            <a:r>
              <a:rPr lang="en-US" altLang="zh-CN" sz="3800" dirty="0">
                <a:ea typeface="宋体" panose="02010600030101010101" pitchFamily="2" charset="-122"/>
              </a:rPr>
              <a:t>+</a:t>
            </a:r>
            <a:r>
              <a:rPr lang="zh-CN" altLang="en-US" sz="3800" dirty="0">
                <a:ea typeface="宋体" panose="02010600030101010101" pitchFamily="2" charset="-122"/>
              </a:rPr>
              <a:t>出度称之为节点的度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195" y="1573530"/>
            <a:ext cx="3400425" cy="2600325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 noGrp="1"/>
          </p:cNvSpPr>
          <p:nvPr/>
        </p:nvSpPr>
        <p:spPr>
          <a:xfrm>
            <a:off x="8317865" y="4173855"/>
            <a:ext cx="3316605" cy="91503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A</a:t>
            </a:r>
            <a:r>
              <a:rPr lang="zh-CN" altLang="en-US" sz="2200" dirty="0">
                <a:ea typeface="宋体" panose="02010600030101010101" pitchFamily="2" charset="-122"/>
              </a:rPr>
              <a:t>的出度</a:t>
            </a:r>
            <a:r>
              <a:rPr lang="en-US" altLang="zh-CN" sz="2200" dirty="0">
                <a:ea typeface="宋体" panose="02010600030101010101" pitchFamily="2" charset="-122"/>
              </a:rPr>
              <a:t>=</a:t>
            </a:r>
            <a:r>
              <a:rPr lang="zh-CN" altLang="en-US" sz="2200" dirty="0">
                <a:ea typeface="宋体" panose="02010600030101010101" pitchFamily="2" charset="-122"/>
              </a:rPr>
              <a:t>？入度</a:t>
            </a:r>
            <a:r>
              <a:rPr lang="en-US" altLang="zh-CN" sz="2200" dirty="0">
                <a:ea typeface="宋体" panose="02010600030101010101" pitchFamily="2" charset="-122"/>
              </a:rPr>
              <a:t>=</a:t>
            </a:r>
            <a:r>
              <a:rPr lang="zh-CN" altLang="en-US" sz="2200" dirty="0">
                <a:ea typeface="宋体" panose="02010600030101010101" pitchFamily="2" charset="-122"/>
              </a:rPr>
              <a:t>？度</a:t>
            </a:r>
            <a:r>
              <a:rPr lang="en-US" altLang="zh-CN" sz="2200" dirty="0">
                <a:ea typeface="宋体" panose="02010600030101010101" pitchFamily="2" charset="-122"/>
              </a:rPr>
              <a:t>=</a:t>
            </a:r>
            <a:r>
              <a:rPr lang="zh-CN" altLang="zh-CN" sz="2200" dirty="0">
                <a:ea typeface="宋体" panose="02010600030101010101" pitchFamily="2" charset="-122"/>
              </a:rPr>
              <a:t>？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PageRank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简化模型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383665"/>
            <a:ext cx="7016750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2500" dirty="0">
                <a:ea typeface="宋体" panose="02010600030101010101" pitchFamily="2" charset="-122"/>
              </a:rPr>
              <a:t>出链：链接出去的链接。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2500" dirty="0">
                <a:ea typeface="宋体" panose="02010600030101010101" pitchFamily="2" charset="-122"/>
              </a:rPr>
              <a:t>入链：链接进来的链接。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2500" dirty="0">
                <a:ea typeface="宋体" panose="02010600030101010101" pitchFamily="2" charset="-122"/>
              </a:rPr>
              <a:t>一个网页u的影响力=所有入链集合的页面的加权影响力之和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2560" y="1526540"/>
            <a:ext cx="4495800" cy="3457575"/>
          </a:xfrm>
          <a:prstGeom prst="rect">
            <a:avLst/>
          </a:prstGeom>
        </p:spPr>
      </p:pic>
      <p:graphicFrame>
        <p:nvGraphicFramePr>
          <p:cNvPr id="3" name="对象 -2147482624"/>
          <p:cNvGraphicFramePr>
            <a:graphicFrameLocks noChangeAspect="1"/>
          </p:cNvGraphicFramePr>
          <p:nvPr/>
        </p:nvGraphicFramePr>
        <p:xfrm>
          <a:off x="915670" y="4014470"/>
          <a:ext cx="2660015" cy="1014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r:id="rId5" imgW="1181100" imgH="444500" progId="Equation.KSEE3">
                  <p:embed/>
                </p:oleObj>
              </mc:Choice>
              <mc:Fallback>
                <p:oleObj r:id="rId5" imgW="1181100" imgH="4445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5670" y="4014470"/>
                        <a:ext cx="2660015" cy="10147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t Placeholder 2"/>
          <p:cNvSpPr txBox="1">
            <a:spLocks noGrp="1"/>
          </p:cNvSpPr>
          <p:nvPr/>
        </p:nvSpPr>
        <p:spPr>
          <a:xfrm>
            <a:off x="915670" y="5048250"/>
            <a:ext cx="9937750" cy="155829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</a:rPr>
              <a:t>u：待评估的页面，Bu为u的入链集合。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</a:rPr>
              <a:t>对于</a:t>
            </a:r>
            <a:r>
              <a:rPr lang="en-US" altLang="zh-CN" sz="1800" dirty="0">
                <a:ea typeface="宋体" panose="02010600030101010101" pitchFamily="2" charset="-122"/>
              </a:rPr>
              <a:t>Bu</a:t>
            </a:r>
            <a:r>
              <a:rPr lang="zh-CN" altLang="zh-CN" sz="1800" dirty="0">
                <a:ea typeface="宋体" panose="02010600030101010101" pitchFamily="2" charset="-122"/>
              </a:rPr>
              <a:t>中的</a:t>
            </a:r>
            <a:r>
              <a:rPr lang="zh-CN" sz="1800" dirty="0">
                <a:ea typeface="宋体" panose="02010600030101010101" pitchFamily="2" charset="-122"/>
              </a:rPr>
              <a:t>任意页面v，它能给u带来的影响力是其自身的影响力PR(v)除以v页面的出链数量。即页面v把影响力PR(v)平均分配给了它的出链。这样统计所有能给u带来链接的页面v，得到的总和即为u的影响力，即为PR(u)</a:t>
            </a:r>
          </a:p>
        </p:txBody>
      </p:sp>
    </p:spTree>
    <p:custDataLst>
      <p:tags r:id="rId2"/>
    </p:custData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PageRank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简化模型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526540"/>
            <a:ext cx="671385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altLang="zh-CN" sz="2400" dirty="0">
                <a:ea typeface="宋体" panose="02010600030101010101" pitchFamily="2" charset="-122"/>
              </a:rPr>
              <a:t>转移矩阵：统计网页对于其他网页的跳转概率</a:t>
            </a:r>
          </a:p>
          <a:p>
            <a:pPr marL="0" indent="0">
              <a:lnSpc>
                <a:spcPct val="150000"/>
              </a:lnSpc>
              <a:buNone/>
            </a:pPr>
            <a:r>
              <a:rPr altLang="zh-CN" sz="2400" dirty="0">
                <a:ea typeface="宋体" panose="02010600030101010101" pitchFamily="2" charset="-122"/>
              </a:rPr>
              <a:t>原因：出链会给被链接的页面赋予影响力，关键在于统计他们出链的数量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2560" y="1526540"/>
            <a:ext cx="4495800" cy="3457575"/>
          </a:xfrm>
          <a:prstGeom prst="rect">
            <a:avLst/>
          </a:prstGeom>
        </p:spPr>
      </p:pic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915670" y="3571240"/>
          <a:ext cx="4440555" cy="2521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r:id="rId5" imgW="1612900" imgH="914400" progId="Equation.KSEE3">
                  <p:embed/>
                </p:oleObj>
              </mc:Choice>
              <mc:Fallback>
                <p:oleObj r:id="rId5" imgW="1612900" imgH="914400" progId="Equation.KSEE3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5670" y="3571240"/>
                        <a:ext cx="4440555" cy="25215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PageRank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简化模型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526540"/>
            <a:ext cx="671385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PageRank</a:t>
            </a:r>
            <a:r>
              <a:rPr lang="zh-CN" altLang="zh-CN" sz="2400" dirty="0">
                <a:ea typeface="宋体" panose="02010600030101010101" pitchFamily="2" charset="-122"/>
              </a:rPr>
              <a:t>过程推导：</a:t>
            </a:r>
            <a:endParaRPr lang="zh-CN" sz="24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Step1</a:t>
            </a:r>
            <a:r>
              <a:rPr lang="zh-CN" altLang="zh-CN" sz="2400" dirty="0">
                <a:ea typeface="宋体" panose="02010600030101010101" pitchFamily="2" charset="-122"/>
              </a:rPr>
              <a:t>，</a:t>
            </a:r>
            <a:r>
              <a:rPr lang="zh-CN" sz="2400" dirty="0">
                <a:ea typeface="宋体" panose="02010600030101010101" pitchFamily="2" charset="-122"/>
              </a:rPr>
              <a:t>假设A、B、C、D的初始影响力相同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Step2</a:t>
            </a:r>
            <a:r>
              <a:rPr lang="zh-CN" altLang="zh-CN" sz="2400" dirty="0">
                <a:ea typeface="宋体" panose="02010600030101010101" pitchFamily="2" charset="-122"/>
              </a:rPr>
              <a:t>，</a:t>
            </a:r>
            <a:r>
              <a:rPr lang="zh-CN" sz="2400" dirty="0">
                <a:ea typeface="宋体" panose="02010600030101010101" pitchFamily="2" charset="-122"/>
                <a:sym typeface="+mn-ea"/>
              </a:rPr>
              <a:t>进行第一次转移之后，页面的影响力变为</a:t>
            </a:r>
            <a:endParaRPr lang="zh-CN" sz="24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zh-CN" sz="2400" dirty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2560" y="1526540"/>
            <a:ext cx="4495800" cy="3457575"/>
          </a:xfrm>
          <a:prstGeom prst="rect">
            <a:avLst/>
          </a:prstGeom>
        </p:spPr>
      </p:pic>
      <p:graphicFrame>
        <p:nvGraphicFramePr>
          <p:cNvPr id="3" name="对象 -2147482622"/>
          <p:cNvGraphicFramePr>
            <a:graphicFrameLocks noChangeAspect="1"/>
          </p:cNvGraphicFramePr>
          <p:nvPr/>
        </p:nvGraphicFramePr>
        <p:xfrm>
          <a:off x="1004570" y="3999865"/>
          <a:ext cx="1162685" cy="1528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1" r:id="rId5" imgW="698500" imgH="914400" progId="Equation.KSEE3">
                  <p:embed/>
                </p:oleObj>
              </mc:Choice>
              <mc:Fallback>
                <p:oleObj r:id="rId5" imgW="698500" imgH="914400" progId="Equation.KSEE3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04570" y="3999865"/>
                        <a:ext cx="1162685" cy="15284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-2147482620"/>
          <p:cNvGraphicFramePr>
            <a:graphicFrameLocks noChangeAspect="1"/>
          </p:cNvGraphicFramePr>
          <p:nvPr/>
        </p:nvGraphicFramePr>
        <p:xfrm>
          <a:off x="2482215" y="3921125"/>
          <a:ext cx="5497830" cy="168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2" r:id="rId7" imgW="2997200" imgH="914400" progId="Equation.KSEE3">
                  <p:embed/>
                </p:oleObj>
              </mc:Choice>
              <mc:Fallback>
                <p:oleObj r:id="rId7" imgW="2997200" imgH="914400" progId="Equation.KSEE3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82215" y="3921125"/>
                        <a:ext cx="5497830" cy="1685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PageRank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简化模型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526540"/>
            <a:ext cx="671385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PageRank</a:t>
            </a:r>
            <a:r>
              <a:rPr lang="zh-CN" altLang="zh-CN" sz="2400" dirty="0">
                <a:ea typeface="宋体" panose="02010600030101010101" pitchFamily="2" charset="-122"/>
              </a:rPr>
              <a:t>过程推导：</a:t>
            </a:r>
            <a:endParaRPr lang="zh-CN" sz="24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Step3</a:t>
            </a:r>
            <a:r>
              <a:rPr lang="zh-CN" altLang="zh-CN" sz="2400" dirty="0">
                <a:ea typeface="宋体" panose="02010600030101010101" pitchFamily="2" charset="-122"/>
              </a:rPr>
              <a:t>，进行</a:t>
            </a:r>
            <a:r>
              <a:rPr lang="zh-CN" sz="2400" dirty="0">
                <a:ea typeface="宋体" panose="02010600030101010101" pitchFamily="2" charset="-122"/>
              </a:rPr>
              <a:t>n次迭代后，直到页面的影响力不再发生变化，也就是页面的影响力收敛</a:t>
            </a:r>
            <a:r>
              <a:rPr lang="en-US" altLang="zh-CN" sz="2400" dirty="0">
                <a:ea typeface="宋体" panose="02010600030101010101" pitchFamily="2" charset="-122"/>
              </a:rPr>
              <a:t>=&gt;</a:t>
            </a:r>
            <a:r>
              <a:rPr lang="zh-CN" altLang="zh-CN" sz="2400" dirty="0">
                <a:ea typeface="宋体" panose="02010600030101010101" pitchFamily="2" charset="-122"/>
              </a:rPr>
              <a:t>最终的影响力</a:t>
            </a:r>
            <a:endParaRPr lang="zh-CN" sz="24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zh-CN" sz="2400" dirty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2560" y="1526540"/>
            <a:ext cx="4495800" cy="3457575"/>
          </a:xfrm>
          <a:prstGeom prst="rect">
            <a:avLst/>
          </a:prstGeom>
        </p:spPr>
      </p:pic>
      <p:graphicFrame>
        <p:nvGraphicFramePr>
          <p:cNvPr id="3" name="对象 -2147482622"/>
          <p:cNvGraphicFramePr>
            <a:graphicFrameLocks noChangeAspect="1"/>
          </p:cNvGraphicFramePr>
          <p:nvPr/>
        </p:nvGraphicFramePr>
        <p:xfrm>
          <a:off x="1511618" y="3990340"/>
          <a:ext cx="1628140" cy="1528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" r:id="rId5" imgW="977900" imgH="914400" progId="Equation.KSEE3">
                  <p:embed/>
                </p:oleObj>
              </mc:Choice>
              <mc:Fallback>
                <p:oleObj r:id="rId5" imgW="977900" imgH="914400" progId="Equation.KSEE3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11618" y="3990340"/>
                        <a:ext cx="1628140" cy="15284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PageRank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简化模型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887095" y="1314450"/>
            <a:ext cx="671385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PageRank</a:t>
            </a:r>
            <a:r>
              <a:rPr lang="zh-CN" altLang="en-US" sz="2400" dirty="0">
                <a:ea typeface="宋体" panose="02010600030101010101" pitchFamily="2" charset="-122"/>
              </a:rPr>
              <a:t>的代码</a:t>
            </a:r>
            <a:r>
              <a:rPr lang="zh-CN" altLang="zh-CN" sz="2400" dirty="0">
                <a:ea typeface="宋体" panose="02010600030101010101" pitchFamily="2" charset="-122"/>
              </a:rPr>
              <a:t>推导：</a:t>
            </a:r>
            <a:endParaRPr lang="zh-CN" sz="24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500" dirty="0">
                <a:ea typeface="宋体" panose="02010600030101010101" pitchFamily="2" charset="-122"/>
              </a:rPr>
              <a:t>import numpy as np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500" dirty="0">
                <a:ea typeface="宋体" panose="02010600030101010101" pitchFamily="2" charset="-122"/>
              </a:rPr>
              <a:t>a = np.array([[0, 1/2, 1, 0],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500" dirty="0">
                <a:ea typeface="宋体" panose="02010600030101010101" pitchFamily="2" charset="-122"/>
              </a:rPr>
              <a:t>	      [1/3, 0, 0, 1/2],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500" dirty="0">
                <a:ea typeface="宋体" panose="02010600030101010101" pitchFamily="2" charset="-122"/>
              </a:rPr>
              <a:t>	      [1/3, 0, 0, 1/2],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500" dirty="0">
                <a:ea typeface="宋体" panose="02010600030101010101" pitchFamily="2" charset="-122"/>
              </a:rPr>
              <a:t>	      [1/3, 1/2, 0, 0]])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500" dirty="0">
                <a:ea typeface="宋体" panose="02010600030101010101" pitchFamily="2" charset="-122"/>
              </a:rPr>
              <a:t>b = np.array([1/4, 1/4, 1/4, 1/4])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500" dirty="0">
                <a:ea typeface="宋体" panose="02010600030101010101" pitchFamily="2" charset="-122"/>
              </a:rPr>
              <a:t>w = 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500" dirty="0">
                <a:ea typeface="宋体" panose="02010600030101010101" pitchFamily="2" charset="-122"/>
              </a:rPr>
              <a:t>for i in range(100):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500" dirty="0">
                <a:ea typeface="宋体" panose="02010600030101010101" pitchFamily="2" charset="-122"/>
              </a:rPr>
              <a:t>	w = np.dot(a, w)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500" dirty="0">
                <a:ea typeface="宋体" panose="02010600030101010101" pitchFamily="2" charset="-122"/>
              </a:rPr>
              <a:t>	print(w)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0" y="1700530"/>
            <a:ext cx="4495800" cy="34575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PageRank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简化模型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877570" y="2018030"/>
            <a:ext cx="931608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zh-CN" sz="2400" dirty="0">
                <a:ea typeface="宋体" panose="02010600030101010101" pitchFamily="2" charset="-122"/>
              </a:rPr>
              <a:t>简化版的模型在实际应用中是否</a:t>
            </a:r>
            <a:r>
              <a:rPr lang="en-US" altLang="zh-CN" sz="2400" dirty="0">
                <a:ea typeface="宋体" panose="02010600030101010101" pitchFamily="2" charset="-122"/>
              </a:rPr>
              <a:t>Work</a:t>
            </a:r>
            <a:r>
              <a:rPr lang="zh-CN" altLang="zh-CN" sz="2400" dirty="0">
                <a:ea typeface="宋体" panose="02010600030101010101" pitchFamily="2" charset="-122"/>
              </a:rPr>
              <a:t>？</a:t>
            </a:r>
          </a:p>
          <a:p>
            <a:pPr>
              <a:lnSpc>
                <a:spcPct val="150000"/>
              </a:lnSpc>
            </a:pPr>
            <a:r>
              <a:rPr lang="zh-CN" sz="2400" dirty="0">
                <a:ea typeface="宋体" panose="02010600030101010101" pitchFamily="2" charset="-122"/>
              </a:rPr>
              <a:t>Rank Leak（等级泄露）</a:t>
            </a:r>
            <a:endParaRPr lang="zh-CN" altLang="zh-CN" sz="24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2400" dirty="0">
                <a:ea typeface="宋体" panose="02010600030101010101" pitchFamily="2" charset="-122"/>
              </a:rPr>
              <a:t>Rank Sink（等级沉没）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不是所有的节点都满足：既有出度，又有入度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PageRank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简化模型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6569710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2400" dirty="0">
                <a:ea typeface="宋体" panose="02010600030101010101" pitchFamily="2" charset="-122"/>
              </a:rPr>
              <a:t>Rank Leak（等级泄露）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2400" dirty="0">
                <a:ea typeface="宋体" panose="02010600030101010101" pitchFamily="2" charset="-122"/>
                <a:sym typeface="+mn-ea"/>
              </a:rPr>
              <a:t>一个网页没有出链，就像是一个黑洞一样，吸收了别人的影响力而不释放，最终会导致其他网页的PR值为0</a:t>
            </a:r>
            <a:endParaRPr lang="zh-CN" altLang="zh-CN" sz="240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zh-CN" sz="240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1260" y="1945640"/>
            <a:ext cx="2573655" cy="26130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PageRank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简化模型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6569710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2400" dirty="0">
                <a:ea typeface="宋体" panose="02010600030101010101" pitchFamily="2" charset="-122"/>
              </a:rPr>
              <a:t>Rank Sink（等级沉没）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2400" dirty="0">
                <a:ea typeface="宋体" panose="02010600030101010101" pitchFamily="2" charset="-122"/>
                <a:sym typeface="+mn-ea"/>
              </a:rPr>
              <a:t>一个网页只有出链，没有入链。比如节点</a:t>
            </a: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2400" dirty="0">
                <a:ea typeface="宋体" panose="02010600030101010101" pitchFamily="2" charset="-122"/>
                <a:sym typeface="+mn-ea"/>
              </a:rPr>
              <a:t>迭代下来，会导致这个网页的PR值为0</a:t>
            </a:r>
          </a:p>
        </p:txBody>
      </p:sp>
      <p:pic>
        <p:nvPicPr>
          <p:cNvPr id="5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9225" y="1671320"/>
            <a:ext cx="2486025" cy="26612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PageRank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简化模型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751395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2400" dirty="0">
                <a:ea typeface="宋体" panose="02010600030101010101" pitchFamily="2" charset="-122"/>
              </a:rPr>
              <a:t>在简化模型上处理</a:t>
            </a:r>
            <a:r>
              <a:rPr lang="en-US" altLang="zh-CN" sz="2400" dirty="0">
                <a:ea typeface="宋体" panose="02010600030101010101" pitchFamily="2" charset="-122"/>
              </a:rPr>
              <a:t>Rank Leak</a:t>
            </a:r>
            <a:r>
              <a:rPr lang="zh-CN" altLang="zh-CN" sz="2400" dirty="0">
                <a:ea typeface="宋体" panose="02010600030101010101" pitchFamily="2" charset="-122"/>
              </a:rPr>
              <a:t>和</a:t>
            </a:r>
            <a:r>
              <a:rPr lang="en-US" altLang="zh-CN" sz="2400" dirty="0">
                <a:ea typeface="宋体" panose="02010600030101010101" pitchFamily="2" charset="-122"/>
              </a:rPr>
              <a:t>Rank Sink</a:t>
            </a:r>
            <a:endParaRPr lang="zh-CN" sz="24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2400" dirty="0">
                <a:ea typeface="宋体" panose="02010600030101010101" pitchFamily="2" charset="-122"/>
                <a:sym typeface="+mn-ea"/>
              </a:rPr>
              <a:t>比如针对</a:t>
            </a:r>
            <a:r>
              <a:rPr sz="2400" dirty="0">
                <a:ea typeface="宋体" panose="02010600030101010101" pitchFamily="2" charset="-122"/>
                <a:sym typeface="+mn-ea"/>
              </a:rPr>
              <a:t>Rank Leak，把没有出链的节点，先从图中去掉，等所有节点计算完Rank值之后，再加上该节点进行计算。不过这种方法会导致新的Rank Leak节点的产生。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=&gt; </a:t>
            </a:r>
            <a:r>
              <a:rPr lang="zh-CN" sz="2400" dirty="0">
                <a:ea typeface="宋体" panose="02010600030101010101" pitchFamily="2" charset="-122"/>
                <a:sym typeface="+mn-ea"/>
              </a:rPr>
              <a:t>治标不治本</a:t>
            </a:r>
            <a:endParaRPr sz="24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5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5980" y="3693160"/>
            <a:ext cx="2261870" cy="242125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8375" y="1438910"/>
            <a:ext cx="2036445" cy="206819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学习方法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Thinking</a:t>
            </a:r>
            <a:r>
              <a:rPr lang="zh-CN" altLang="zh-CN" dirty="0"/>
              <a:t>：</a:t>
            </a:r>
            <a:r>
              <a:rPr lang="en-US" altLang="zh-CN" dirty="0"/>
              <a:t>behind the theory, original from the real problem</a:t>
            </a:r>
            <a:endParaRPr lang="zh-CN" altLang="zh-CN" dirty="0"/>
          </a:p>
          <a:p>
            <a:r>
              <a:rPr lang="en-US" altLang="zh-CN" dirty="0"/>
              <a:t>Action</a:t>
            </a:r>
            <a:r>
              <a:rPr lang="zh-CN" altLang="zh-CN" dirty="0"/>
              <a:t>：</a:t>
            </a:r>
            <a:r>
              <a:rPr lang="en-US" altLang="zh-CN" dirty="0"/>
              <a:t>solve problems by tools, present the results</a:t>
            </a:r>
            <a:endParaRPr lang="zh-CN" altLang="zh-CN" dirty="0"/>
          </a:p>
          <a:p>
            <a:pPr>
              <a:lnSpc>
                <a:spcPct val="81000"/>
              </a:lnSpc>
            </a:pP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PageRank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随机浏览模型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98317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sz="2400" dirty="0">
                <a:ea typeface="宋体" panose="02010600030101010101" pitchFamily="2" charset="-122"/>
              </a:rPr>
              <a:t>Larry Page提出了PageRank的随机浏览模型</a:t>
            </a:r>
          </a:p>
          <a:p>
            <a:pPr>
              <a:lnSpc>
                <a:spcPct val="150000"/>
              </a:lnSpc>
            </a:pPr>
            <a:r>
              <a:rPr lang="zh-CN" sz="2400" dirty="0">
                <a:ea typeface="宋体" panose="02010600030101010101" pitchFamily="2" charset="-122"/>
                <a:sym typeface="+mn-ea"/>
              </a:rPr>
              <a:t>假设场景：</a:t>
            </a:r>
            <a:r>
              <a:rPr sz="2400" dirty="0">
                <a:ea typeface="宋体" panose="02010600030101010101" pitchFamily="2" charset="-122"/>
                <a:sym typeface="+mn-ea"/>
              </a:rPr>
              <a:t>用户并不都是按照跳转链接的方式来上网，还有一种可能是不论当前处于哪个页面，都有概率访问到其他任意的页面</a:t>
            </a:r>
          </a:p>
          <a:p>
            <a:pPr>
              <a:lnSpc>
                <a:spcPct val="150000"/>
              </a:lnSpc>
            </a:pPr>
            <a:r>
              <a:rPr lang="zh-CN" sz="2400" dirty="0">
                <a:ea typeface="宋体" panose="02010600030101010101" pitchFamily="2" charset="-122"/>
                <a:sym typeface="+mn-ea"/>
              </a:rPr>
              <a:t>引入</a:t>
            </a:r>
            <a:r>
              <a:rPr sz="2400" dirty="0">
                <a:ea typeface="宋体" panose="02010600030101010101" pitchFamily="2" charset="-122"/>
                <a:sym typeface="+mn-ea"/>
              </a:rPr>
              <a:t>阻尼因子：d</a:t>
            </a:r>
          </a:p>
          <a:p>
            <a:pPr>
              <a:lnSpc>
                <a:spcPct val="150000"/>
              </a:lnSpc>
            </a:pPr>
            <a:r>
              <a:rPr lang="zh-CN" sz="2400" dirty="0">
                <a:ea typeface="宋体" panose="02010600030101010101" pitchFamily="2" charset="-122"/>
                <a:sym typeface="+mn-ea"/>
              </a:rPr>
              <a:t>通常取值为</a:t>
            </a: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0.85</a:t>
            </a: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（默认）</a:t>
            </a:r>
          </a:p>
        </p:txBody>
      </p:sp>
      <p:graphicFrame>
        <p:nvGraphicFramePr>
          <p:cNvPr id="2" name="对象 -2147482616"/>
          <p:cNvGraphicFramePr>
            <a:graphicFrameLocks noChangeAspect="1"/>
          </p:cNvGraphicFramePr>
          <p:nvPr/>
        </p:nvGraphicFramePr>
        <p:xfrm>
          <a:off x="4719955" y="3817620"/>
          <a:ext cx="6091555" cy="1612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" r:id="rId5" imgW="1701800" imgH="444500" progId="Equation.KSEE3">
                  <p:embed/>
                </p:oleObj>
              </mc:Choice>
              <mc:Fallback>
                <p:oleObj r:id="rId5" imgW="1701800" imgH="4445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19955" y="3817620"/>
                        <a:ext cx="6091555" cy="16122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PageRank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随机浏览模型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98317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2400" dirty="0">
                <a:ea typeface="宋体" panose="02010600030101010101" pitchFamily="2" charset="-122"/>
              </a:rPr>
              <a:t>使用随机浏览模型进行</a:t>
            </a:r>
            <a:r>
              <a:rPr lang="en-US" altLang="zh-CN" sz="2400" dirty="0">
                <a:ea typeface="宋体" panose="02010600030101010101" pitchFamily="2" charset="-122"/>
              </a:rPr>
              <a:t>Python</a:t>
            </a:r>
            <a:r>
              <a:rPr lang="zh-CN" altLang="zh-CN" sz="2400" dirty="0">
                <a:ea typeface="宋体" panose="02010600030101010101" pitchFamily="2" charset="-122"/>
              </a:rPr>
              <a:t>模拟</a:t>
            </a:r>
            <a:endParaRPr sz="24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def random_work(a, w, n):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	d = 0.85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	for i in range(100):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		w = (1-d)/n + d*np.dot(a, w)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		print(w)</a:t>
            </a:r>
          </a:p>
        </p:txBody>
      </p:sp>
      <p:pic>
        <p:nvPicPr>
          <p:cNvPr id="5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5980" y="3693160"/>
            <a:ext cx="2261870" cy="24212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8375" y="1438910"/>
            <a:ext cx="2036445" cy="2068195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 noGrp="1"/>
          </p:cNvSpPr>
          <p:nvPr/>
        </p:nvSpPr>
        <p:spPr>
          <a:xfrm>
            <a:off x="697230" y="5274310"/>
            <a:ext cx="7779385" cy="11779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解决了</a:t>
            </a:r>
            <a:r>
              <a:rPr lang="en-US" sz="2400" dirty="0">
                <a:solidFill>
                  <a:srgbClr val="FF0000"/>
                </a:solidFill>
                <a:ea typeface="宋体" panose="02010600030101010101" pitchFamily="2" charset="-122"/>
              </a:rPr>
              <a:t>Rank Leak</a:t>
            </a:r>
            <a:r>
              <a:rPr 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和</a:t>
            </a:r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Rank Sink</a:t>
            </a:r>
            <a:r>
              <a:rPr lang="zh-CN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问题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24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和简化模型结果略有不同，但影响力排序没有变化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PageRank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的影响力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98317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sz="2400" dirty="0">
                <a:ea typeface="宋体" panose="02010600030101010101" pitchFamily="2" charset="-122"/>
                <a:sym typeface="+mn-ea"/>
              </a:rPr>
              <a:t>社交网络领域</a:t>
            </a:r>
          </a:p>
          <a:p>
            <a:pPr lvl="1">
              <a:lnSpc>
                <a:spcPct val="150000"/>
              </a:lnSpc>
            </a:pPr>
            <a:r>
              <a:rPr lang="zh-CN" sz="2400" dirty="0">
                <a:ea typeface="宋体" panose="02010600030101010101" pitchFamily="2" charset="-122"/>
                <a:sym typeface="+mn-ea"/>
              </a:rPr>
              <a:t>如何计算博主影响力（粉丝数</a:t>
            </a: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=</a:t>
            </a: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影响力么？）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如何计算职场影响力（脉脉的影响力计算）</a:t>
            </a:r>
            <a:endParaRPr sz="24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sz="2400" dirty="0">
                <a:ea typeface="宋体" panose="02010600030101010101" pitchFamily="2" charset="-122"/>
                <a:sym typeface="+mn-ea"/>
              </a:rPr>
              <a:t>生物领域：</a:t>
            </a:r>
          </a:p>
          <a:p>
            <a:pPr lvl="1">
              <a:lnSpc>
                <a:spcPct val="150000"/>
              </a:lnSpc>
            </a:pPr>
            <a:r>
              <a:rPr lang="zh-CN" sz="2400" dirty="0">
                <a:ea typeface="宋体" panose="02010600030101010101" pitchFamily="2" charset="-122"/>
                <a:sym typeface="+mn-ea"/>
              </a:rPr>
              <a:t>基因、蛋白研究，通过PageRank确定七个与遗传有关的肿瘤基因</a:t>
            </a:r>
          </a:p>
          <a:p>
            <a:pPr>
              <a:lnSpc>
                <a:spcPct val="150000"/>
              </a:lnSpc>
            </a:pPr>
            <a:endParaRPr lang="zh-CN" altLang="en-US" sz="24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PageRank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的影响力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98317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sz="2400" dirty="0">
                <a:ea typeface="宋体" panose="02010600030101010101" pitchFamily="2" charset="-122"/>
                <a:sym typeface="+mn-ea"/>
              </a:rPr>
              <a:t>推荐系统</a:t>
            </a:r>
            <a:r>
              <a:rPr sz="2400" dirty="0">
                <a:ea typeface="宋体" panose="02010600030101010101" pitchFamily="2" charset="-122"/>
                <a:sym typeface="+mn-ea"/>
              </a:rPr>
              <a:t>：</a:t>
            </a:r>
          </a:p>
          <a:p>
            <a:pPr lvl="1">
              <a:lnSpc>
                <a:spcPct val="150000"/>
              </a:lnSpc>
            </a:pPr>
            <a:r>
              <a:rPr sz="2400" dirty="0">
                <a:ea typeface="宋体" panose="02010600030101010101" pitchFamily="2" charset="-122"/>
                <a:sym typeface="+mn-ea"/>
              </a:rPr>
              <a:t>用户行为</a:t>
            </a:r>
            <a:r>
              <a:rPr lang="zh-CN" sz="2400" dirty="0">
                <a:ea typeface="宋体" panose="02010600030101010101" pitchFamily="2" charset="-122"/>
                <a:sym typeface="+mn-ea"/>
              </a:rPr>
              <a:t>转化为</a:t>
            </a:r>
            <a:r>
              <a:rPr sz="2400" dirty="0">
                <a:ea typeface="宋体" panose="02010600030101010101" pitchFamily="2" charset="-122"/>
                <a:sym typeface="+mn-ea"/>
              </a:rPr>
              <a:t>图的形式</a:t>
            </a:r>
          </a:p>
          <a:p>
            <a:pPr lvl="1">
              <a:lnSpc>
                <a:spcPct val="150000"/>
              </a:lnSpc>
            </a:pPr>
            <a:r>
              <a:rPr sz="2400" dirty="0">
                <a:ea typeface="宋体" panose="02010600030101010101" pitchFamily="2" charset="-122"/>
                <a:sym typeface="+mn-ea"/>
              </a:rPr>
              <a:t>对</a:t>
            </a:r>
            <a:r>
              <a:rPr lang="zh-CN" sz="2400" dirty="0">
                <a:ea typeface="宋体" panose="02010600030101010101" pitchFamily="2" charset="-122"/>
                <a:sym typeface="+mn-ea"/>
              </a:rPr>
              <a:t>用户</a:t>
            </a:r>
            <a:r>
              <a:rPr sz="2400" dirty="0">
                <a:ea typeface="宋体" panose="02010600030101010101" pitchFamily="2" charset="-122"/>
                <a:sym typeface="+mn-ea"/>
              </a:rPr>
              <a:t>u进行推荐，转化为计算用户u和与所有物品</a:t>
            </a:r>
            <a:r>
              <a:rPr lang="en-US" sz="2400" dirty="0">
                <a:ea typeface="宋体" panose="02010600030101010101" pitchFamily="2" charset="-122"/>
                <a:sym typeface="+mn-ea"/>
              </a:rPr>
              <a:t>i</a:t>
            </a:r>
            <a:r>
              <a:rPr sz="2400" dirty="0">
                <a:ea typeface="宋体" panose="02010600030101010101" pitchFamily="2" charset="-122"/>
                <a:sym typeface="+mn-ea"/>
              </a:rPr>
              <a:t>之间的相关性，取与用户没有直接边相连的物品，按照相关性的高低生成推荐列表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交通网络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预测城市的交通流量和人流动向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24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PageRank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工具使用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98317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sz="2400" dirty="0">
                <a:ea typeface="宋体" panose="02010600030101010101" pitchFamily="2" charset="-122"/>
                <a:sym typeface="+mn-ea"/>
              </a:rPr>
              <a:t>igraph：处理复杂网络问题</a:t>
            </a:r>
            <a:r>
              <a:rPr lang="zh-CN" sz="2400" dirty="0">
                <a:ea typeface="宋体" panose="02010600030101010101" pitchFamily="2" charset="-122"/>
                <a:sym typeface="+mn-ea"/>
              </a:rPr>
              <a:t>，提供</a:t>
            </a:r>
            <a:r>
              <a:rPr lang="en-US" sz="2400" dirty="0">
                <a:ea typeface="宋体" panose="02010600030101010101" pitchFamily="2" charset="-122"/>
                <a:sym typeface="+mn-ea"/>
              </a:rPr>
              <a:t>Python, R, </a:t>
            </a:r>
            <a:r>
              <a:rPr sz="2400" dirty="0">
                <a:ea typeface="宋体" panose="02010600030101010101" pitchFamily="2" charset="-122"/>
                <a:sym typeface="+mn-ea"/>
              </a:rPr>
              <a:t>C语言接口</a:t>
            </a:r>
          </a:p>
          <a:p>
            <a:pPr lvl="1">
              <a:lnSpc>
                <a:spcPct val="150000"/>
              </a:lnSpc>
            </a:pPr>
            <a:r>
              <a:rPr lang="zh-CN" sz="2400" dirty="0">
                <a:ea typeface="宋体" panose="02010600030101010101" pitchFamily="2" charset="-122"/>
                <a:sym typeface="+mn-ea"/>
              </a:rPr>
              <a:t>性能强大，效率比</a:t>
            </a: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NetworkX</a:t>
            </a:r>
            <a:r>
              <a:rPr lang="zh-CN" altLang="zh-CN" sz="2400" dirty="0">
                <a:ea typeface="宋体" panose="02010600030101010101" pitchFamily="2" charset="-122"/>
                <a:sym typeface="+mn-ea"/>
              </a:rPr>
              <a:t>高</a:t>
            </a:r>
            <a:endParaRPr sz="24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NetworkX</a:t>
            </a: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：基于python的复杂网络库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对于</a:t>
            </a: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zh-CN" sz="2400" dirty="0">
                <a:ea typeface="宋体" panose="02010600030101010101" pitchFamily="2" charset="-122"/>
                <a:sym typeface="+mn-ea"/>
              </a:rPr>
              <a:t>使用者友好</a:t>
            </a:r>
            <a:endParaRPr lang="zh-CN" altLang="en-US" sz="2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24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PageRank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工具使用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730885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import networkx as nx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# 创建有向图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G = nx.DiGraph()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# 有向图之间边的关系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edges = [("A", "B"), ("A", "C"), ("A", "D"), ("B", "A"), ("B", "D"), ("C", "A"), ("D", "B"), ("D", "C")]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for edge in edges: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    G.add_edge(edge[0], edge[1])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pagerank_list = nx.pagerank(G, alpha=1)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print("pagerank值是：", pagerank_list)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7680" y="1630680"/>
            <a:ext cx="3912870" cy="300926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PageRank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工具使用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606361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import networkx as nx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图的创建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无向图，使用nx.Graph()来创建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有向图，使用nx.DiGraph()来创建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节点的增加、删除和查询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添加节点：使用G.add_node('A')，也可以使用G.add_nodes_from(['B','C','D','E'])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删除节点：使用G.remove_node(node)，也可以使用G.remove_nodes_from(['B','C','D','E'])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445" y="1398270"/>
            <a:ext cx="3583940" cy="2756535"/>
          </a:xfrm>
          <a:prstGeom prst="rect">
            <a:avLst/>
          </a:prstGeom>
        </p:spPr>
      </p:pic>
      <p:sp>
        <p:nvSpPr>
          <p:cNvPr id="3" name="Content Placeholder 2"/>
          <p:cNvSpPr txBox="1">
            <a:spLocks noGrp="1"/>
          </p:cNvSpPr>
          <p:nvPr/>
        </p:nvSpPr>
        <p:spPr>
          <a:xfrm>
            <a:off x="6703060" y="4505325"/>
            <a:ext cx="4602480" cy="185991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节点查询：G.nodes()获取图中所有节点，G.number_of_nodes()获取图中节点的个数。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PageRank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工具使用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606361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边的增加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G.add_edge("A", "B")添加指定的从A到B的边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G.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add_edges_from 从边集合中添加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G.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add_weighted_edges_from 从带有权重的边的集合中添加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参数为1个或多个三元组[u,v,w]作为参数，u、v、w分别代表起点、终点和权重</a:t>
            </a:r>
          </a:p>
          <a:p>
            <a:pPr>
              <a:lnSpc>
                <a:spcPct val="150000"/>
              </a:lnSpc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边的删除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G.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remove_edge，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G.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remove_edges_from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445" y="1398270"/>
            <a:ext cx="3583940" cy="2756535"/>
          </a:xfrm>
          <a:prstGeom prst="rect">
            <a:avLst/>
          </a:prstGeom>
        </p:spPr>
      </p:pic>
      <p:sp>
        <p:nvSpPr>
          <p:cNvPr id="3" name="Content Placeholder 2"/>
          <p:cNvSpPr txBox="1">
            <a:spLocks noGrp="1"/>
          </p:cNvSpPr>
          <p:nvPr/>
        </p:nvSpPr>
        <p:spPr>
          <a:xfrm>
            <a:off x="6703060" y="4505325"/>
            <a:ext cx="4602480" cy="185991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边的查询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G.edges()获取图中所有边，G.number_of_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edge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s()获取图中边的个数。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PageRank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工具使用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711200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import networkx as nx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import matplotlib.pyplot as plt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# 创建有向图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G = nx.DiGraph() 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# 设置有向图的边集合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edges = [("A", "B"), ("A", "C"), ("A", "D"), ("B", "A"), ("B", "D"), ("C", "A"), ("D", "B"), ("D", "C")]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# 在有向图G中添加边集合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for edge in edges: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    G.add_edge(edge[0], edge[1])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085" y="1380490"/>
            <a:ext cx="3583940" cy="27565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PageRank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工具使用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711200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# 有向图可视化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layout = nx.spring_layout(G)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nx.draw(G, pos=layout, with_labels=True, hold=False)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plt.show()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# 计算简化模型的PR值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pr = nx.pagerank(G, alpha=1)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print("简化模型的PR值：", pr)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# 计算随机模型的PR值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pr = nx.pagerank(G, alpha=0.8)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print("随机模型的PR值：", pr)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140" y="1627505"/>
            <a:ext cx="2902585" cy="22040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5995" y="4305300"/>
            <a:ext cx="8717915" cy="3321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sym typeface="+mn-ea"/>
              </a:rPr>
              <a:t>学习方法</a:t>
            </a:r>
            <a:endParaRPr dirty="0"/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669415"/>
            <a:ext cx="10735945" cy="44196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57500"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3800" dirty="0">
                <a:ea typeface="宋体" panose="02010600030101010101" pitchFamily="2" charset="-122"/>
              </a:rPr>
              <a:t>算法工程师的</a:t>
            </a:r>
            <a:r>
              <a:rPr lang="en-US" altLang="zh-CN" sz="3800" dirty="0">
                <a:ea typeface="宋体" panose="02010600030101010101" pitchFamily="2" charset="-122"/>
              </a:rPr>
              <a:t>level:</a:t>
            </a:r>
            <a:endParaRPr lang="zh-CN" altLang="en-US" sz="3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sz="3800" dirty="0">
                <a:ea typeface="宋体" panose="02010600030101010101" pitchFamily="2" charset="-122"/>
              </a:rPr>
              <a:t>20-30</a:t>
            </a:r>
            <a:r>
              <a:rPr lang="zh-CN" sz="3800" dirty="0">
                <a:ea typeface="宋体" panose="02010600030101010101" pitchFamily="2" charset="-122"/>
              </a:rPr>
              <a:t>万，简单的数据分析</a:t>
            </a:r>
            <a:r>
              <a:rPr lang="en-US" altLang="zh-CN" sz="3800" dirty="0">
                <a:ea typeface="宋体" panose="02010600030101010101" pitchFamily="2" charset="-122"/>
              </a:rPr>
              <a:t>+</a:t>
            </a:r>
            <a:r>
              <a:rPr lang="zh-CN" altLang="en-US" sz="3800" dirty="0">
                <a:ea typeface="宋体" panose="02010600030101010101" pitchFamily="2" charset="-122"/>
              </a:rPr>
              <a:t>算法实现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3800" dirty="0">
                <a:ea typeface="宋体" panose="02010600030101010101" pitchFamily="2" charset="-122"/>
              </a:rPr>
              <a:t>算法应用工程师 </a:t>
            </a:r>
            <a:r>
              <a:rPr lang="en-US" altLang="zh-CN" sz="3800" dirty="0">
                <a:ea typeface="宋体" panose="02010600030101010101" pitchFamily="2" charset="-122"/>
              </a:rPr>
              <a:t>=&gt; </a:t>
            </a:r>
            <a:r>
              <a:rPr lang="zh-CN" altLang="en-US" sz="3800" dirty="0">
                <a:ea typeface="宋体" panose="02010600030101010101" pitchFamily="2" charset="-122"/>
              </a:rPr>
              <a:t>主要是把算法逻辑实现一遍，跑个原型系统</a:t>
            </a:r>
          </a:p>
          <a:p>
            <a:pPr>
              <a:lnSpc>
                <a:spcPct val="150000"/>
              </a:lnSpc>
            </a:pPr>
            <a:r>
              <a:rPr lang="en-US" sz="3800" dirty="0">
                <a:ea typeface="宋体" panose="02010600030101010101" pitchFamily="2" charset="-122"/>
              </a:rPr>
              <a:t>50</a:t>
            </a:r>
            <a:r>
              <a:rPr lang="zh-CN" altLang="en-US" sz="3800" dirty="0">
                <a:ea typeface="宋体" panose="02010600030101010101" pitchFamily="2" charset="-122"/>
              </a:rPr>
              <a:t>万，优化已有算法 </a:t>
            </a:r>
            <a:r>
              <a:rPr lang="en-US" altLang="zh-CN" sz="3800" dirty="0">
                <a:ea typeface="宋体" panose="02010600030101010101" pitchFamily="2" charset="-122"/>
              </a:rPr>
              <a:t>+ </a:t>
            </a:r>
            <a:r>
              <a:rPr lang="zh-CN" altLang="en-US" sz="3800" dirty="0">
                <a:ea typeface="宋体" panose="02010600030101010101" pitchFamily="2" charset="-122"/>
              </a:rPr>
              <a:t>自己的</a:t>
            </a:r>
            <a:r>
              <a:rPr lang="en-US" altLang="zh-CN" sz="3800" dirty="0">
                <a:ea typeface="宋体" panose="02010600030101010101" pitchFamily="2" charset="-122"/>
              </a:rPr>
              <a:t>idea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3800" dirty="0">
                <a:ea typeface="宋体" panose="02010600030101010101" pitchFamily="2" charset="-122"/>
              </a:rPr>
              <a:t>资深算法工程师，对算法本身的应用范围、使用条件都有了解，有一定自己的理解和创新能力</a:t>
            </a:r>
          </a:p>
          <a:p>
            <a:pPr>
              <a:lnSpc>
                <a:spcPct val="150000"/>
              </a:lnSpc>
            </a:pPr>
            <a:r>
              <a:rPr lang="en-US" altLang="zh-CN" sz="3800" dirty="0">
                <a:ea typeface="宋体" panose="02010600030101010101" pitchFamily="2" charset="-122"/>
              </a:rPr>
              <a:t>100</a:t>
            </a:r>
            <a:r>
              <a:rPr lang="zh-CN" altLang="en-US" sz="3800" dirty="0">
                <a:ea typeface="宋体" panose="02010600030101010101" pitchFamily="2" charset="-122"/>
              </a:rPr>
              <a:t>万</a:t>
            </a:r>
            <a:r>
              <a:rPr lang="en-US" altLang="zh-CN" sz="3800" dirty="0">
                <a:ea typeface="宋体" panose="02010600030101010101" pitchFamily="2" charset="-122"/>
              </a:rPr>
              <a:t>+</a:t>
            </a:r>
            <a:r>
              <a:rPr lang="zh-CN" altLang="en-US" sz="3800" dirty="0">
                <a:ea typeface="宋体" panose="02010600030101010101" pitchFamily="2" charset="-122"/>
              </a:rPr>
              <a:t>，提出新的算法 </a:t>
            </a:r>
            <a:r>
              <a:rPr lang="en-US" altLang="zh-CN" sz="3800" dirty="0">
                <a:ea typeface="宋体" panose="02010600030101010101" pitchFamily="2" charset="-122"/>
              </a:rPr>
              <a:t>+ </a:t>
            </a:r>
            <a:r>
              <a:rPr lang="zh-CN" altLang="en-US" sz="3800" dirty="0">
                <a:ea typeface="宋体" panose="02010600030101010101" pitchFamily="2" charset="-122"/>
              </a:rPr>
              <a:t>定义新问题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3800" dirty="0">
                <a:ea typeface="宋体" panose="02010600030101010101" pitchFamily="2" charset="-122"/>
              </a:rPr>
              <a:t>算法</a:t>
            </a:r>
            <a:r>
              <a:rPr lang="en-US" altLang="zh-CN" sz="3800" dirty="0">
                <a:ea typeface="宋体" panose="02010600030101010101" pitchFamily="2" charset="-122"/>
              </a:rPr>
              <a:t>lead</a:t>
            </a:r>
            <a:r>
              <a:rPr lang="zh-CN" altLang="zh-CN" sz="3800" dirty="0">
                <a:ea typeface="宋体" panose="02010600030101010101" pitchFamily="2" charset="-122"/>
              </a:rPr>
              <a:t>，在某一垂直领域能提出新的算法，有独特的洞察能力，并能引领该领域的进展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PageRank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工具使用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63905" y="1403350"/>
            <a:ext cx="98317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NetworkX的可视化布局：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spring_layout：中心放射状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circular_layout：在一个圆环上均匀分布节点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random_layout：随机分布节点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shell_layout：节点都在同心圆上 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使用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PageRank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分析邮件往来中的关键人物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98317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sz="2400" dirty="0">
                <a:ea typeface="宋体" panose="02010600030101010101" pitchFamily="2" charset="-122"/>
                <a:sym typeface="+mn-ea"/>
              </a:rPr>
              <a:t>数据集：https://github.com/cystanford/PageRank（希拉里邮件丑闻）</a:t>
            </a:r>
            <a:endParaRPr sz="2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包括了9306封邮件和513个人名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Emails.csv：记录了所有公开邮件的内容，发送者和接受者的信息。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Persons.csv：统计了邮件中所有人物的姓名及对应的ID。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Aliases.csv：因为姓名存在别名的情况，为了将邮件中的人物进行统一，我们还需要用Aliases文件来查询别名和人物的对应关系。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24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使用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PageRank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分析邮件往来中的关键人物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63905" y="1403350"/>
            <a:ext cx="98317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# 数据加载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emails = pd.read_csv("./input/Emails.csv")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# 读取别名文件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file = pd.read_csv("./input/Aliases.csv")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aliases = {}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for index, row in file.iterrows():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    aliases[row['Alias']] = row['PersonId']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# 读取人名文件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file = pd.read_csv("./input/Persons.csv")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persons = {}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for index, row in file.iterrows():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    persons[row['Id']] = row['Name']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使用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PageRank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分析邮件往来中的关键人物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63905" y="1403350"/>
            <a:ext cx="98317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# 针对别名进行转换      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def unify_name(name):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# 画网络图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def show_graph(graph):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# 将寄件人和收件人的姓名进行规范化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emails.MetadataFrom = emails.MetadataFrom.apply(unify_name)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emails.MetadataTo = emails.MetadataTo.apply(unify_name)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# 设置遍的权重等于发邮件的次数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edges_weights_temp = defaultdict(list)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645785" y="1403350"/>
            <a:ext cx="6427470" cy="29984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for row in zip(emails.MetadataFrom, emails.MetadataTo, emails.RawText):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    temp = (row[0], row[1])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    if temp not in edges_weights_temp: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        edges_weights_temp[temp] = 1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    else: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        edges_weights_temp[temp] = edges_weights_temp[temp] + 1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# 转化格式 (from, to), weight =&gt; from, to, weight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edges_weights = [(key[0], key[1], val) for key, val in edges_weights_temp.items()]</a:t>
            </a:r>
          </a:p>
          <a:p>
            <a:pPr marL="0" indent="0">
              <a:lnSpc>
                <a:spcPct val="150000"/>
              </a:lnSpc>
              <a:buNone/>
            </a:pP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使用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PageRank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分析邮件往来中的关键人物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63905" y="1403350"/>
            <a:ext cx="98317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# 创建一个有向图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graph = nx.DiGraph()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# 设置有向图中的路径及权重(from, to, weight)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graph.add_weighted_edges_from(edges_weights)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# 计算每个节点（人）的PR值，并作为节点的pagerank属性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pagerank = nx.pagerank(graph)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# 获取每个节点的pagerank数值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pagerank_list = {node: rank for node, rank in pagerank.items()}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# 将pagerank数值作为节点的属性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nx.set_node_attributes(graph, name = 'pagerank', values=pagerank_list)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# 画网络图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show_graph(graph)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335" y="1494155"/>
            <a:ext cx="5343525" cy="40246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使用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PageRank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分析邮件往来中的关键人物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63905" y="1403350"/>
            <a:ext cx="98317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# 将完整的图谱进行精简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# 设置PR值的阈值，筛选大于阈值的重要核心节点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pagerank_threshold = 0.005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# 复制一份计算好的网络图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small_graph = graph.copy()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# 剪掉PR值小于pagerank_threshold的节点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for n, p_rank in graph.nodes(data=True):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    if p_rank['pagerank'] &lt; pagerank_threshold: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        small_graph.remove_node(n)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# 画网络图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show_graph(small_graph, 'circular_layout')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8855" y="1604010"/>
            <a:ext cx="5405755" cy="39338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PageRank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相关算法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98317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PageRank</a:t>
            </a: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不仅仅是一个算法，而是一种思想：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TextRank算法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EdgeRank算法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PersonalRank算法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TextRank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98317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TextRank算法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一种用于文本的基于图的排序算法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根据词之间的共现关系构造网络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构造的网络中的边是无向有权边</a:t>
            </a:r>
          </a:p>
          <a:p>
            <a:pPr>
              <a:lnSpc>
                <a:spcPct val="150000"/>
              </a:lnSpc>
            </a:pPr>
            <a:endParaRPr lang="zh-CN" altLang="en-US" sz="24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TextRank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075" y="1528445"/>
            <a:ext cx="5229225" cy="4210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43865" y="1528445"/>
            <a:ext cx="5490210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Compatibility of systems of linear constraints over the set of natural numbers. Criteria of compatibility of a system of linear Diophantine equations, strict inequations, and nonstrict inequations are considered. Upper bounds for components of a minimal set of solutions and algorithms of construction of minimal generating sets of solutions for all types of systems are given. These criteria and the corresponding algorithms for constructing a minimal supporting set of solutions can be used in solving all the considered types systems and systems of mixed types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.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TextRank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98317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什么是分词和词性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文本：土耳其国防部9日晚宣布，土军队已对叙利亚北部的库尔德武装展开军事行动。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进行分词：seg_list = jieba.cut(sentence, cut_all=False)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获取词性：words = pseg.cut(sentence)</a:t>
            </a:r>
          </a:p>
          <a:p>
            <a:pPr>
              <a:lnSpc>
                <a:spcPct val="150000"/>
              </a:lnSpc>
            </a:pPr>
            <a:endParaRPr lang="zh-CN" altLang="en-US" sz="24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sym typeface="+mn-ea"/>
              </a:rPr>
              <a:t>学习方法</a:t>
            </a:r>
            <a:endParaRPr dirty="0"/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669415"/>
            <a:ext cx="4645660" cy="44196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57500"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4445" dirty="0">
                <a:ea typeface="宋体" panose="02010600030101010101" pitchFamily="2" charset="-122"/>
              </a:rPr>
              <a:t>阿里的晋升体系（</a:t>
            </a:r>
            <a:r>
              <a:rPr lang="en-US" altLang="zh-CN" sz="4445" dirty="0">
                <a:ea typeface="宋体" panose="02010600030101010101" pitchFamily="2" charset="-122"/>
              </a:rPr>
              <a:t>P</a:t>
            </a:r>
            <a:r>
              <a:rPr lang="zh-CN" altLang="en-US" sz="4445" dirty="0">
                <a:ea typeface="宋体" panose="02010600030101010101" pitchFamily="2" charset="-122"/>
              </a:rPr>
              <a:t>技术，</a:t>
            </a:r>
            <a:r>
              <a:rPr lang="en-US" altLang="zh-CN" sz="4445" dirty="0">
                <a:ea typeface="宋体" panose="02010600030101010101" pitchFamily="2" charset="-122"/>
              </a:rPr>
              <a:t>M</a:t>
            </a:r>
            <a:r>
              <a:rPr lang="zh-CN" altLang="en-US" sz="4445" dirty="0">
                <a:ea typeface="宋体" panose="02010600030101010101" pitchFamily="2" charset="-122"/>
              </a:rPr>
              <a:t>管理）：</a:t>
            </a:r>
          </a:p>
          <a:p>
            <a:pPr>
              <a:lnSpc>
                <a:spcPct val="150000"/>
              </a:lnSpc>
            </a:pPr>
            <a:r>
              <a:rPr lang="zh-CN" altLang="zh-CN" sz="4445" dirty="0">
                <a:ea typeface="宋体" panose="02010600030101010101" pitchFamily="2" charset="-122"/>
              </a:rPr>
              <a:t>P3</a:t>
            </a:r>
            <a:r>
              <a:rPr lang="en-US" altLang="zh-CN" sz="4445" dirty="0">
                <a:ea typeface="宋体" panose="02010600030101010101" pitchFamily="2" charset="-122"/>
              </a:rPr>
              <a:t>=</a:t>
            </a:r>
            <a:r>
              <a:rPr lang="zh-CN" altLang="zh-CN" sz="4445" dirty="0">
                <a:ea typeface="宋体" panose="02010600030101010101" pitchFamily="2" charset="-122"/>
              </a:rPr>
              <a:t>助理</a:t>
            </a:r>
          </a:p>
          <a:p>
            <a:pPr>
              <a:lnSpc>
                <a:spcPct val="150000"/>
              </a:lnSpc>
            </a:pPr>
            <a:r>
              <a:rPr lang="zh-CN" altLang="zh-CN" sz="4445" dirty="0">
                <a:ea typeface="宋体" panose="02010600030101010101" pitchFamily="2" charset="-122"/>
              </a:rPr>
              <a:t>P4=专员</a:t>
            </a:r>
          </a:p>
          <a:p>
            <a:pPr>
              <a:lnSpc>
                <a:spcPct val="150000"/>
              </a:lnSpc>
            </a:pPr>
            <a:r>
              <a:rPr lang="zh-CN" altLang="zh-CN" sz="4445" dirty="0">
                <a:ea typeface="宋体" panose="02010600030101010101" pitchFamily="2" charset="-122"/>
              </a:rPr>
              <a:t>P5=资深专员</a:t>
            </a:r>
          </a:p>
          <a:p>
            <a:pPr>
              <a:lnSpc>
                <a:spcPct val="150000"/>
              </a:lnSpc>
            </a:pPr>
            <a:r>
              <a:rPr lang="zh-CN" altLang="zh-CN" sz="4445" dirty="0">
                <a:ea typeface="宋体" panose="02010600030101010101" pitchFamily="2" charset="-122"/>
              </a:rPr>
              <a:t>P6=高级专员</a:t>
            </a:r>
          </a:p>
          <a:p>
            <a:pPr>
              <a:lnSpc>
                <a:spcPct val="150000"/>
              </a:lnSpc>
            </a:pPr>
            <a:r>
              <a:rPr lang="zh-CN" altLang="zh-CN" sz="4445" dirty="0">
                <a:ea typeface="宋体" panose="02010600030101010101" pitchFamily="2" charset="-122"/>
              </a:rPr>
              <a:t>P7=专家</a:t>
            </a:r>
          </a:p>
          <a:p>
            <a:pPr>
              <a:lnSpc>
                <a:spcPct val="150000"/>
              </a:lnSpc>
            </a:pPr>
            <a:endParaRPr lang="zh-CN" altLang="zh-CN" sz="4445" dirty="0">
              <a:ea typeface="宋体" panose="02010600030101010101" pitchFamily="2" charset="-122"/>
            </a:endParaRPr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6165215" y="1669415"/>
            <a:ext cx="5204460" cy="44196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32500"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sz="8000" dirty="0">
                <a:ea typeface="宋体" panose="02010600030101010101" pitchFamily="2" charset="-122"/>
              </a:rPr>
              <a:t>P8=资深专家（架构师）</a:t>
            </a:r>
          </a:p>
          <a:p>
            <a:pPr>
              <a:lnSpc>
                <a:spcPct val="150000"/>
              </a:lnSpc>
            </a:pPr>
            <a:r>
              <a:rPr lang="zh-CN" altLang="zh-CN" sz="8000" dirty="0">
                <a:ea typeface="宋体" panose="02010600030101010101" pitchFamily="2" charset="-122"/>
              </a:rPr>
              <a:t>P9=高级专家（资深架构师）</a:t>
            </a:r>
          </a:p>
          <a:p>
            <a:pPr>
              <a:lnSpc>
                <a:spcPct val="150000"/>
              </a:lnSpc>
            </a:pPr>
            <a:r>
              <a:rPr lang="zh-CN" altLang="zh-CN" sz="8000" dirty="0">
                <a:ea typeface="宋体" panose="02010600030101010101" pitchFamily="2" charset="-122"/>
              </a:rPr>
              <a:t>P10=研究员</a:t>
            </a:r>
          </a:p>
          <a:p>
            <a:pPr>
              <a:lnSpc>
                <a:spcPct val="150000"/>
              </a:lnSpc>
            </a:pPr>
            <a:r>
              <a:rPr lang="zh-CN" altLang="zh-CN" sz="8000" dirty="0">
                <a:ea typeface="宋体" panose="02010600030101010101" pitchFamily="2" charset="-122"/>
              </a:rPr>
              <a:t>P11=高级研究员</a:t>
            </a:r>
          </a:p>
          <a:p>
            <a:pPr>
              <a:lnSpc>
                <a:spcPct val="150000"/>
              </a:lnSpc>
            </a:pPr>
            <a:r>
              <a:rPr lang="zh-CN" altLang="zh-CN" sz="8000" dirty="0">
                <a:ea typeface="宋体" panose="02010600030101010101" pitchFamily="2" charset="-122"/>
              </a:rPr>
              <a:t>P12=科学家</a:t>
            </a:r>
          </a:p>
          <a:p>
            <a:pPr>
              <a:lnSpc>
                <a:spcPct val="150000"/>
              </a:lnSpc>
            </a:pPr>
            <a:r>
              <a:rPr lang="zh-CN" altLang="zh-CN" sz="8000" dirty="0">
                <a:ea typeface="宋体" panose="02010600030101010101" pitchFamily="2" charset="-122"/>
              </a:rPr>
              <a:t>P13=首席科学家</a:t>
            </a:r>
          </a:p>
          <a:p>
            <a:pPr>
              <a:lnSpc>
                <a:spcPct val="150000"/>
              </a:lnSpc>
            </a:pPr>
            <a:r>
              <a:rPr lang="zh-CN" altLang="zh-CN" sz="8000" dirty="0">
                <a:ea typeface="宋体" panose="02010600030101010101" pitchFamily="2" charset="-122"/>
              </a:rPr>
              <a:t>P14=马云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1025525" y="6225559"/>
            <a:ext cx="691769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P8</a:t>
            </a:r>
            <a:r>
              <a:rPr lang="zh-CN" dirty="0">
                <a:latin typeface="Calibri" panose="020F0502020204030204" charset="0"/>
                <a:ea typeface="宋体" panose="02010600030101010101" pitchFamily="2" charset="-122"/>
              </a:rPr>
              <a:t>要求：在国内一线公司工作，对某专业有深入经验并对行业有深入洞察，在业界有较强影响力，并在某个点上能够推动行业</a:t>
            </a:r>
            <a:endParaRPr lang="zh-CN" altLang="en-US" dirty="0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TextRank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352425" y="1012190"/>
            <a:ext cx="2557780" cy="556895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都有哪些词性：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b="1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n 名词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    </a:t>
            </a:r>
            <a:r>
              <a:rPr lang="zh-CN" altLang="en-US" sz="1200" b="1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nr 人名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        nr1 汉语姓氏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        nr2 汉语名字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        nrj 日语人名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        nrf 音译人名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    </a:t>
            </a:r>
            <a:r>
              <a:rPr lang="zh-CN" altLang="en-US" sz="1200" b="1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ns 地名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    　nsf 音译地名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    nt 机构团体名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    nz 其它专名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    nl 名词性惯用语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    ng 名词性语素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 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265045" y="1680210"/>
            <a:ext cx="2540000" cy="45218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t 时间词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　　tg 时间词性语素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s 处所词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f 方位词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12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v 动词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vd 副动词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</a:t>
            </a:r>
            <a:r>
              <a:rPr kumimoji="0" lang="zh-CN" altLang="en-US" sz="12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vn 名动词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vshi 动词“是”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vyou 动词“有”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vf 趋向动词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vx 形式动词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vi 不及物动词（内动词）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vl 动词性惯用语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vg 动词性语素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170680" y="1546860"/>
            <a:ext cx="2540000" cy="56299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a 形容词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    ad 副形词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    an 名形词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    ag 形容词性语素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    al 形容词性惯用语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b 区别词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    bl 区别词性惯用语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z 状态词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r 代词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    rr 人称代词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    rz 指示代词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        rzt 时间指示代词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        rzs 处所指示代词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        rzv 谓词性指示代词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    ry 疑问代词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        ryt 时间疑问代词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        rys 处所疑问代词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        ryv 谓词性疑问代词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    rg 代词性语素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18555" y="1546860"/>
            <a:ext cx="2540000" cy="53530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m 数词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    mq 数量词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q 量词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    qv 动量词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    qt 时量词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sym typeface="Calibri" panose="020F0502020204030204"/>
              </a:rPr>
              <a:t>d 副词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sym typeface="Calibri" panose="020F0502020204030204"/>
              </a:rPr>
              <a:t>p 介词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sym typeface="Calibri" panose="020F0502020204030204"/>
              </a:rPr>
              <a:t>    pba 介词“把”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sym typeface="Calibri" panose="020F0502020204030204"/>
              </a:rPr>
              <a:t>    pbei 介词“被”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sym typeface="Calibri" panose="020F0502020204030204"/>
              </a:rPr>
              <a:t>c 连词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sym typeface="Calibri" panose="020F0502020204030204"/>
              </a:rPr>
              <a:t>    cc 并列连词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sym typeface="Calibri" panose="020F0502020204030204"/>
              </a:rPr>
              <a:t>u 助词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sym typeface="Calibri" panose="020F0502020204030204"/>
              </a:rPr>
              <a:t>    uzhe 着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sym typeface="Calibri" panose="020F0502020204030204"/>
              </a:rPr>
              <a:t>    ule 了 喽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sym typeface="Calibri" panose="020F0502020204030204"/>
              </a:rPr>
              <a:t>    uguo 过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sym typeface="Calibri" panose="020F0502020204030204"/>
              </a:rPr>
              <a:t>    ude1 的 底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sym typeface="Calibri" panose="020F0502020204030204"/>
              </a:rPr>
              <a:t>    ude2 地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sym typeface="Calibri" panose="020F0502020204030204"/>
              </a:rPr>
              <a:t>    ude3 得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sym typeface="Calibri" panose="020F0502020204030204"/>
              </a:rPr>
              <a:t>    usuo 所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sym typeface="Calibri" panose="020F0502020204030204"/>
              </a:rPr>
              <a:t>    udeng 等 等等 云云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sym typeface="Calibri" panose="020F0502020204030204"/>
              </a:rPr>
              <a:t>    uyy 一样 一般 似的 般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sym typeface="Calibri" panose="020F0502020204030204"/>
              </a:rPr>
              <a:t>    udh 的话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sym typeface="Calibri" panose="020F0502020204030204"/>
              </a:rPr>
              <a:t>    uls 来讲 来说 而言 说来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sym typeface="Calibri" panose="020F0502020204030204"/>
              </a:rPr>
              <a:t> 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sym typeface="Calibri" panose="020F0502020204030204"/>
              </a:rPr>
              <a:t>    uzhi 之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sym typeface="Calibri" panose="020F0502020204030204"/>
              </a:rPr>
              <a:t>    ulian 连 （“连小学生都会”）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409305" y="1377315"/>
            <a:ext cx="3522345" cy="52609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e 叹词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y 语气词(delete yg)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o 拟声词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h 前缀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k 后缀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x 字符串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xx 非语素字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xu 网址URL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w 标点符号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wkz 左括号，全角：（ 〔  ［  ｛  《 【  〖 〈   半角：( [ { &lt;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wky 右括号，全角：） 〕  ］ ｝ 》  】 〗 〉 半角： ) ] { &gt;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wyz 左引号，全角：“ ‘ 『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wyy 右引号，全角：” ’ 』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wj 句号，全角：。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ww 问号，全角：？ 半角：?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wt 叹号，全角：！ 半角：!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wd 逗号，全角：， 半角：,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wf 分号，全角：； 半角： ;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wn 顿号，全角：、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wm 冒号，全角：： 半角： 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ws 省略号，全角：……  …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wp 破折号，全角：——   －－   ——－   半角：---  ----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wb 百分号千分号，全角：％ ‰   半角：%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wh 单位符号，全角：￥ ＄ ￡  °  ℃  半角：$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TextRank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98317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文本：土耳其国防部9日晚宣布，土军队已对叙利亚北部的库尔德武装展开军事行动。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进行分词：seg_list = jieba.cut(sentence, cut_all=False)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获取词性：words = pseg.cut(sentence)</a:t>
            </a:r>
          </a:p>
          <a:p>
            <a:pPr>
              <a:lnSpc>
                <a:spcPct val="150000"/>
              </a:lnSpc>
            </a:pPr>
            <a:endParaRPr lang="zh-CN" altLang="en-US" sz="24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TextRank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6398260" cy="45758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TextRank</a:t>
            </a: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流程：</a:t>
            </a:r>
          </a:p>
          <a:p>
            <a:pPr>
              <a:lnSpc>
                <a:spcPct val="150000"/>
              </a:lnSpc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Step1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，</a:t>
            </a: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进行分词和词性标注，将单词添加到图中</a:t>
            </a:r>
          </a:p>
          <a:p>
            <a:pPr>
              <a:lnSpc>
                <a:spcPct val="150000"/>
              </a:lnSpc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Step2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，出现在一个窗口中的词形成一条边</a:t>
            </a:r>
          </a:p>
          <a:p>
            <a:pPr>
              <a:lnSpc>
                <a:spcPct val="150000"/>
              </a:lnSpc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Step3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，基于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PageRank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原理进行迭代（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20-30</a:t>
            </a: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次）</a:t>
            </a:r>
          </a:p>
          <a:p>
            <a:pPr>
              <a:lnSpc>
                <a:spcPct val="150000"/>
              </a:lnSpc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Step4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，顶点（词）按照分数进行排序，可以筛选指定的词性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2" name="对象 -2147482616"/>
          <p:cNvGraphicFramePr>
            <a:graphicFrameLocks noChangeAspect="1"/>
          </p:cNvGraphicFramePr>
          <p:nvPr/>
        </p:nvGraphicFramePr>
        <p:xfrm>
          <a:off x="7207568" y="2070735"/>
          <a:ext cx="4430395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3" r:id="rId5" imgW="2145665" imgH="482600" progId="Equation.KSEE3">
                  <p:embed/>
                </p:oleObj>
              </mc:Choice>
              <mc:Fallback>
                <p:oleObj r:id="rId5" imgW="2145665" imgH="482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07568" y="2070735"/>
                        <a:ext cx="4430395" cy="1009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-2147482616"/>
          <p:cNvGraphicFramePr>
            <a:graphicFrameLocks noChangeAspect="1"/>
          </p:cNvGraphicFramePr>
          <p:nvPr/>
        </p:nvGraphicFramePr>
        <p:xfrm>
          <a:off x="7322185" y="3445510"/>
          <a:ext cx="4750435" cy="1067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4" r:id="rId7" imgW="2691765" imgH="596900" progId="Equation.KSEE3">
                  <p:embed/>
                </p:oleObj>
              </mc:Choice>
              <mc:Fallback>
                <p:oleObj r:id="rId7" imgW="2691765" imgH="5969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322185" y="3445510"/>
                        <a:ext cx="4750435" cy="10674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2"/>
          <p:cNvSpPr txBox="1">
            <a:spLocks noGrp="1"/>
          </p:cNvSpPr>
          <p:nvPr/>
        </p:nvSpPr>
        <p:spPr>
          <a:xfrm>
            <a:off x="7246620" y="4709160"/>
            <a:ext cx="4813935" cy="13531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Wij: 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单词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i</a:t>
            </a:r>
            <a:r>
              <a:rPr lang="zh-CN" altLang="zh-CN" sz="2000" dirty="0">
                <a:ea typeface="宋体" panose="02010600030101010101" pitchFamily="2" charset="-122"/>
                <a:sym typeface="+mn-ea"/>
              </a:rPr>
              <a:t>和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j</a:t>
            </a:r>
            <a:r>
              <a:rPr lang="zh-CN" altLang="zh-CN" sz="2000" dirty="0">
                <a:ea typeface="宋体" panose="02010600030101010101" pitchFamily="2" charset="-122"/>
                <a:sym typeface="+mn-ea"/>
              </a:rPr>
              <a:t>之间的权重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2000" dirty="0">
                <a:ea typeface="宋体" panose="02010600030101010101" pitchFamily="2" charset="-122"/>
                <a:sym typeface="+mn-ea"/>
              </a:rPr>
              <a:t>节点的权重不仅依赖于入度，还依赖于入度节点的权重</a:t>
            </a:r>
          </a:p>
        </p:txBody>
      </p:sp>
    </p:spTree>
    <p:custDataLst>
      <p:tags r:id="rId2"/>
    </p:custData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TextRank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98317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jieba</a:t>
            </a:r>
            <a:r>
              <a:rPr lang="zh-CN" altLang="zh-CN" sz="2400" dirty="0">
                <a:ea typeface="宋体" panose="02010600030101010101" pitchFamily="2" charset="-122"/>
                <a:sym typeface="+mn-ea"/>
              </a:rPr>
              <a:t>中使用</a:t>
            </a: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TextRank</a:t>
            </a:r>
            <a:r>
              <a:rPr lang="zh-CN" altLang="zh-CN" sz="2400" dirty="0">
                <a:ea typeface="宋体" panose="02010600030101010101" pitchFamily="2" charset="-122"/>
                <a:sym typeface="+mn-ea"/>
              </a:rPr>
              <a:t>提取关键词</a:t>
            </a:r>
            <a:endParaRPr lang="zh-CN" altLang="en-US" sz="24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jieba.analyse.textrank(string, topK=20, withWeight=True, allowPOS=())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string：待处理语句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topK：输出</a:t>
            </a: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topK</a:t>
            </a:r>
            <a:r>
              <a:rPr lang="zh-CN" altLang="zh-CN" sz="2400" dirty="0">
                <a:ea typeface="宋体" panose="02010600030101010101" pitchFamily="2" charset="-122"/>
                <a:sym typeface="+mn-ea"/>
              </a:rPr>
              <a:t>个词</a:t>
            </a: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，默认20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withWeight：是否返回权重值，默认false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allowPOS：是否仅返回指定类型，默认为空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TextRank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1049337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jieba</a:t>
            </a:r>
            <a:r>
              <a:rPr lang="zh-CN" altLang="zh-CN" sz="2400" dirty="0">
                <a:ea typeface="宋体" panose="02010600030101010101" pitchFamily="2" charset="-122"/>
                <a:sym typeface="+mn-ea"/>
              </a:rPr>
              <a:t>中使用</a:t>
            </a: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TF-IDF</a:t>
            </a:r>
            <a:r>
              <a:rPr lang="zh-CN" altLang="zh-CN" sz="2400" dirty="0">
                <a:ea typeface="宋体" panose="02010600030101010101" pitchFamily="2" charset="-122"/>
                <a:sym typeface="+mn-ea"/>
              </a:rPr>
              <a:t>提取关键词</a:t>
            </a:r>
            <a:endParaRPr lang="zh-CN" altLang="en-US" sz="24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jieba.analyse.extract_tags(</a:t>
            </a: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sentence</a:t>
            </a: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, topK=20, withWeight=True, allowPOS=())</a:t>
            </a:r>
          </a:p>
          <a:p>
            <a:pPr>
              <a:lnSpc>
                <a:spcPct val="150000"/>
              </a:lnSpc>
            </a:pPr>
            <a:r>
              <a:rPr lang="zh-CN" altLang="zh-CN" sz="2400" dirty="0">
                <a:ea typeface="宋体" panose="02010600030101010101" pitchFamily="2" charset="-122"/>
                <a:sym typeface="+mn-ea"/>
              </a:rPr>
              <a:t>效果好于</a:t>
            </a: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TextRank</a:t>
            </a:r>
            <a:r>
              <a:rPr lang="zh-CN" altLang="zh-CN" sz="2400" dirty="0">
                <a:ea typeface="宋体" panose="02010600030101010101" pitchFamily="2" charset="-122"/>
                <a:sym typeface="+mn-ea"/>
              </a:rPr>
              <a:t>，考虑了</a:t>
            </a: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IDF</a:t>
            </a: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的情况，而</a:t>
            </a: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TextRank</a:t>
            </a: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倾向使用频繁词</a:t>
            </a:r>
          </a:p>
          <a:p>
            <a:pPr>
              <a:lnSpc>
                <a:spcPct val="150000"/>
              </a:lnSpc>
            </a:pPr>
            <a:r>
              <a:rPr lang="zh-CN" altLang="zh-CN" sz="2400" dirty="0">
                <a:ea typeface="宋体" panose="02010600030101010101" pitchFamily="2" charset="-122"/>
                <a:sym typeface="+mn-ea"/>
              </a:rPr>
              <a:t>效率高于</a:t>
            </a: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TextRank</a:t>
            </a:r>
            <a:r>
              <a:rPr lang="zh-CN" altLang="zh-CN" sz="24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TextRank</a:t>
            </a:r>
            <a:r>
              <a:rPr lang="zh-CN" altLang="zh-CN" sz="2400" dirty="0">
                <a:ea typeface="宋体" panose="02010600030101010101" pitchFamily="2" charset="-122"/>
                <a:sym typeface="+mn-ea"/>
              </a:rPr>
              <a:t>基于图的计算和迭代较慢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TextRank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1049337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textrank4zh工具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TextRank</a:t>
            </a: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除了可以找到关键词，还可以生成摘要（关键句子）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依赖分词，分词提取结果及</a:t>
            </a: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TextRank</a:t>
            </a: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结果与</a:t>
            </a: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jieba</a:t>
            </a: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存在差异</a:t>
            </a:r>
          </a:p>
          <a:p>
            <a:pPr>
              <a:lnSpc>
                <a:spcPct val="150000"/>
              </a:lnSpc>
            </a:pPr>
            <a:endParaRPr lang="zh-CN" altLang="zh-CN" sz="24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TextRank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1049337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from textrank4zh import TextRank4Keyword, TextRank4Sentence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# 输出关键词，设置文本小写，窗口为2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tr4w = TextRank4Keyword()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tr4w.analyze(text=text, lower=True, window=2)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print('关键词：')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for item in tr4w.get_keywords(20, word_min_len=1):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    print(item.word, item.weight)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335" y="1630680"/>
            <a:ext cx="2514600" cy="42468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TextRank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1049337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# 输出重要的句子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tr4s = TextRank4Sentence()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tr4s.analyze(text=text, lower=True, source = 'all_filters')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print('摘要：')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# 重要性较高的三个句子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for item in tr4s.get_key_sentences(num=3):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    # index是语句在文本中位置，weight表示权重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    print(item.index, item.weight, item.sentence)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2358390"/>
            <a:ext cx="4851400" cy="15646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TextRank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1049337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TextRank</a:t>
            </a: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生成摘要的原理：</a:t>
            </a:r>
          </a:p>
          <a:p>
            <a:pPr>
              <a:lnSpc>
                <a:spcPct val="150000"/>
              </a:lnSpc>
            </a:pPr>
            <a:r>
              <a:rPr sz="2400" dirty="0">
                <a:ea typeface="宋体" panose="02010600030101010101" pitchFamily="2" charset="-122"/>
                <a:sym typeface="+mn-ea"/>
              </a:rPr>
              <a:t>每个句子</a:t>
            </a:r>
            <a:r>
              <a:rPr lang="zh-CN" sz="2400" dirty="0">
                <a:ea typeface="宋体" panose="02010600030101010101" pitchFamily="2" charset="-122"/>
                <a:sym typeface="+mn-ea"/>
              </a:rPr>
              <a:t>作为图中的</a:t>
            </a:r>
            <a:r>
              <a:rPr sz="2400" dirty="0">
                <a:ea typeface="宋体" panose="02010600030101010101" pitchFamily="2" charset="-122"/>
                <a:sym typeface="+mn-ea"/>
              </a:rPr>
              <a:t>节点</a:t>
            </a:r>
          </a:p>
          <a:p>
            <a:pPr>
              <a:lnSpc>
                <a:spcPct val="150000"/>
              </a:lnSpc>
            </a:pPr>
            <a:r>
              <a:rPr sz="2400" dirty="0">
                <a:ea typeface="宋体" panose="02010600030101010101" pitchFamily="2" charset="-122"/>
                <a:sym typeface="+mn-ea"/>
              </a:rPr>
              <a:t>如果两个句子相似，</a:t>
            </a:r>
            <a:r>
              <a:rPr lang="zh-CN" sz="2400" dirty="0">
                <a:ea typeface="宋体" panose="02010600030101010101" pitchFamily="2" charset="-122"/>
                <a:sym typeface="+mn-ea"/>
              </a:rPr>
              <a:t>则节点之间存在</a:t>
            </a:r>
            <a:r>
              <a:rPr sz="2400" dirty="0">
                <a:ea typeface="宋体" panose="02010600030101010101" pitchFamily="2" charset="-122"/>
                <a:sym typeface="+mn-ea"/>
              </a:rPr>
              <a:t>一条无向有权边</a:t>
            </a:r>
          </a:p>
          <a:p>
            <a:pPr>
              <a:lnSpc>
                <a:spcPct val="150000"/>
              </a:lnSpc>
            </a:pPr>
            <a:r>
              <a:rPr sz="2400" dirty="0">
                <a:ea typeface="宋体" panose="02010600030101010101" pitchFamily="2" charset="-122"/>
                <a:sym typeface="+mn-ea"/>
              </a:rPr>
              <a:t>相似度</a:t>
            </a:r>
            <a:r>
              <a:rPr lang="en-US" sz="2400" dirty="0">
                <a:ea typeface="宋体" panose="02010600030101010101" pitchFamily="2" charset="-122"/>
                <a:sym typeface="+mn-ea"/>
              </a:rPr>
              <a:t>=</a:t>
            </a:r>
            <a:r>
              <a:rPr sz="2400" dirty="0">
                <a:ea typeface="宋体" panose="02010600030101010101" pitchFamily="2" charset="-122"/>
                <a:sym typeface="+mn-ea"/>
              </a:rPr>
              <a:t>同时出现在两个句子中的单词的个数</a:t>
            </a: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/</a:t>
            </a:r>
            <a:r>
              <a:rPr sz="2400" dirty="0">
                <a:ea typeface="宋体" panose="02010600030101010101" pitchFamily="2" charset="-122"/>
                <a:sym typeface="+mn-ea"/>
              </a:rPr>
              <a:t>句子中单词个数求对数之和</a:t>
            </a:r>
            <a:endParaRPr lang="en-US" sz="2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2400" dirty="0">
                <a:ea typeface="宋体" panose="02010600030101010101" pitchFamily="2" charset="-122"/>
                <a:sym typeface="+mn-ea"/>
              </a:rPr>
              <a:t>（</a:t>
            </a:r>
            <a:r>
              <a:rPr sz="2400" dirty="0">
                <a:ea typeface="宋体" panose="02010600030101010101" pitchFamily="2" charset="-122"/>
                <a:sym typeface="+mn-ea"/>
              </a:rPr>
              <a:t>分母使用对数可以</a:t>
            </a:r>
            <a:r>
              <a:rPr lang="zh-CN" sz="2400" dirty="0">
                <a:ea typeface="宋体" panose="02010600030101010101" pitchFamily="2" charset="-122"/>
                <a:sym typeface="+mn-ea"/>
              </a:rPr>
              <a:t>降低</a:t>
            </a:r>
            <a:r>
              <a:rPr sz="2400" dirty="0">
                <a:ea typeface="宋体" panose="02010600030101010101" pitchFamily="2" charset="-122"/>
                <a:sym typeface="+mn-ea"/>
              </a:rPr>
              <a:t>长句在相似度计算上的优势</a:t>
            </a:r>
            <a:r>
              <a:rPr lang="zh-CN" sz="2400" dirty="0">
                <a:ea typeface="宋体" panose="02010600030101010101" pitchFamily="2" charset="-122"/>
                <a:sym typeface="+mn-ea"/>
              </a:rPr>
              <a:t>）</a:t>
            </a:r>
            <a:endParaRPr sz="24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EdgeRank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98317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2017</a:t>
            </a: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年底，微博采用了类似</a:t>
            </a:r>
            <a:r>
              <a:rPr lang="en-US" altLang="zh-CN" sz="2400" kern="100" dirty="0" err="1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FaceBook</a:t>
            </a: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</a:t>
            </a:r>
            <a:r>
              <a:rPr lang="en-US" altLang="zh-CN" sz="2400" kern="100" dirty="0" err="1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EdgeRank</a:t>
            </a: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算法。</a:t>
            </a:r>
            <a:endParaRPr lang="zh-CN" altLang="zh-CN" sz="2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权重高低按：</a:t>
            </a:r>
            <a:endParaRPr lang="zh-CN" altLang="zh-CN" sz="2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粉丝亲密度</a:t>
            </a:r>
            <a:endParaRPr lang="zh-CN" altLang="zh-CN" sz="2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内容质量</a:t>
            </a:r>
            <a:endParaRPr lang="zh-CN" altLang="zh-CN" sz="2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原创程度等来区分</a:t>
            </a:r>
            <a:endParaRPr lang="zh-CN" altLang="zh-CN" sz="2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结果：微博算法调整，</a:t>
            </a:r>
            <a:r>
              <a:rPr lang="en-US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100</a:t>
            </a: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万真实粉丝的账号，阅读量不到</a:t>
            </a:r>
            <a:r>
              <a:rPr lang="en-US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10</a:t>
            </a: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万</a:t>
            </a:r>
            <a:endParaRPr lang="zh-CN" altLang="zh-CN" sz="2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sym typeface="+mn-ea"/>
              </a:rPr>
              <a:t>学习方法</a:t>
            </a:r>
            <a:endParaRPr dirty="0"/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669415"/>
            <a:ext cx="10735945" cy="44196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</a:rPr>
              <a:t>晋升路线</a:t>
            </a:r>
            <a:r>
              <a:rPr lang="en-US" altLang="zh-CN" sz="2000" dirty="0">
                <a:ea typeface="宋体" panose="02010600030101010101" pitchFamily="2" charset="-122"/>
              </a:rPr>
              <a:t>:</a:t>
            </a:r>
            <a:endParaRPr lang="zh-CN" altLang="en-US" sz="20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ea typeface="宋体" panose="02010600030101010101" pitchFamily="2" charset="-122"/>
              </a:rPr>
              <a:t>工程实力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</a:rPr>
              <a:t>工程复现能力，给你一个新的模块（不一定是完整项目），能用多久时间完成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ea typeface="宋体" panose="02010600030101010101" pitchFamily="2" charset="-122"/>
              </a:rPr>
              <a:t>影响力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ea typeface="宋体" panose="02010600030101010101" pitchFamily="2" charset="-122"/>
              </a:rPr>
              <a:t>paper</a:t>
            </a:r>
            <a:r>
              <a:rPr lang="zh-CN" altLang="en-US" sz="2000" dirty="0">
                <a:ea typeface="宋体" panose="02010600030101010101" pitchFamily="2" charset="-122"/>
              </a:rPr>
              <a:t>，文章，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专利</a:t>
            </a:r>
            <a:endParaRPr lang="zh-CN" altLang="en-US" sz="20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ea typeface="宋体" panose="02010600030101010101" pitchFamily="2" charset="-122"/>
              </a:rPr>
              <a:t>人脉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</a:rPr>
              <a:t>校友资源，内部关系、外部影响力认可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20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zh-CN" sz="20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PersonalRank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435991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基于图的推荐算法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2400" kern="10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将用户行为转化为图模型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400" kern="10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哪些不与用户</a:t>
            </a:r>
            <a:r>
              <a:rPr lang="en-US" altLang="zh-CN" sz="2400" kern="10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u</a:t>
            </a:r>
            <a:r>
              <a:rPr lang="zh-CN" altLang="zh-CN" sz="2400" kern="10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相连的</a:t>
            </a:r>
            <a:r>
              <a:rPr lang="en-US" altLang="zh-CN" sz="2400" kern="10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item</a:t>
            </a:r>
            <a:r>
              <a:rPr lang="zh-CN" altLang="en-US" sz="2400" kern="10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节点，对用户</a:t>
            </a:r>
            <a:r>
              <a:rPr lang="en-US" altLang="zh-CN" sz="2400" kern="10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u</a:t>
            </a:r>
            <a:r>
              <a:rPr lang="zh-CN" altLang="zh-CN" sz="2400" kern="10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的影响力大？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343" y="2094993"/>
            <a:ext cx="6772431" cy="288131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PersonalRank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529971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基于图的推荐算法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2400" kern="10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从用户u对应的节点开始游走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PageRank</a:t>
            </a:r>
            <a:r>
              <a:rPr lang="zh-CN" altLang="zh-CN" sz="2400" kern="10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随机模型改成以</a:t>
            </a:r>
            <a:r>
              <a:rPr lang="en-US" altLang="zh-CN" sz="2400" kern="10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(1-d)</a:t>
            </a:r>
            <a:r>
              <a:rPr lang="zh-CN" altLang="zh-CN" sz="2400" kern="10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的概率固定从</a:t>
            </a:r>
            <a:r>
              <a:rPr lang="en-US" altLang="zh-CN" sz="2400" kern="10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u</a:t>
            </a:r>
            <a:r>
              <a:rPr lang="zh-CN" altLang="zh-CN" sz="2400" kern="10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重新开始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</a:t>
            </a:r>
            <a:r>
              <a:rPr lang="zh-CN" altLang="en-US" sz="2400" kern="10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的概率继续游走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400" kern="10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当收敛的时候，计算</a:t>
            </a:r>
            <a:r>
              <a:rPr lang="en-US" altLang="zh-CN" sz="2400" kern="10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item</a:t>
            </a:r>
            <a:r>
              <a:rPr lang="zh-CN" altLang="zh-CN" sz="2400" kern="10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节点影响力排名，即为用户</a:t>
            </a:r>
            <a:r>
              <a:rPr lang="en-US" altLang="zh-CN" sz="2400" kern="10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u</a:t>
            </a:r>
            <a:r>
              <a:rPr lang="zh-CN" altLang="en-US" sz="2400" kern="10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感兴趣的</a:t>
            </a:r>
            <a:r>
              <a:rPr lang="en-US" altLang="zh-CN" sz="2400" kern="10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item</a:t>
            </a:r>
          </a:p>
        </p:txBody>
      </p:sp>
      <p:graphicFrame>
        <p:nvGraphicFramePr>
          <p:cNvPr id="2" name="对象 -2147482616"/>
          <p:cNvGraphicFramePr>
            <a:graphicFrameLocks noChangeAspect="1"/>
          </p:cNvGraphicFramePr>
          <p:nvPr/>
        </p:nvGraphicFramePr>
        <p:xfrm>
          <a:off x="6098223" y="1934210"/>
          <a:ext cx="4430395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7" r:id="rId5" imgW="2145665" imgH="482600" progId="Equation.KSEE3">
                  <p:embed/>
                </p:oleObj>
              </mc:Choice>
              <mc:Fallback>
                <p:oleObj r:id="rId5" imgW="2145665" imgH="482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98223" y="1934210"/>
                        <a:ext cx="4430395" cy="1009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-2147482616"/>
          <p:cNvGraphicFramePr>
            <a:graphicFrameLocks noChangeAspect="1"/>
          </p:cNvGraphicFramePr>
          <p:nvPr/>
        </p:nvGraphicFramePr>
        <p:xfrm>
          <a:off x="6050916" y="3416300"/>
          <a:ext cx="4773930" cy="2020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8" r:id="rId7" imgW="2311400" imgH="965200" progId="Equation.KSEE3">
                  <p:embed/>
                </p:oleObj>
              </mc:Choice>
              <mc:Fallback>
                <p:oleObj r:id="rId7" imgW="2311400" imgH="965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50916" y="3416300"/>
                        <a:ext cx="4773930" cy="20205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小节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Summary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98317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经典的模型往往很简单，但影响力巨大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可以衍生出很多相关</a:t>
            </a:r>
            <a:r>
              <a:rPr lang="en-US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改进</a:t>
            </a: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模型</a:t>
            </a:r>
            <a:endParaRPr lang="en-US" altLang="zh-CN" sz="2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PageRank</a:t>
            </a:r>
            <a:r>
              <a:rPr lang="zh-CN" altLang="en-US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提出了一个经典的基于</a:t>
            </a:r>
            <a:r>
              <a:rPr lang="zh-CN" altLang="en-US" sz="2400" b="1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图论</a:t>
            </a:r>
            <a:r>
              <a:rPr lang="zh-CN" altLang="en-US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</a:t>
            </a:r>
            <a:r>
              <a:rPr lang="zh-CN" altLang="en-US" sz="2400" b="1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影响力</a:t>
            </a:r>
            <a:r>
              <a:rPr lang="zh-CN" altLang="en-US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模型</a:t>
            </a:r>
            <a:endParaRPr lang="zh-CN" altLang="zh-CN" sz="2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如何将工程转化为模型</a:t>
            </a:r>
            <a:endParaRPr lang="zh-CN" altLang="zh-CN" sz="2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关联性：能否转化为图论，类似</a:t>
            </a:r>
            <a:r>
              <a:rPr lang="en-US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Word Embedding</a:t>
            </a:r>
            <a:r>
              <a:rPr lang="zh-CN" altLang="en-US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中的</a:t>
            </a:r>
            <a:r>
              <a:rPr lang="en-US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word</a:t>
            </a: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sentence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需求点：影响力排序，</a:t>
            </a:r>
            <a:r>
              <a:rPr lang="en-US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item embedding </a:t>
            </a: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相似度计算</a:t>
            </a:r>
          </a:p>
          <a:p>
            <a:pPr>
              <a:lnSpc>
                <a:spcPct val="150000"/>
              </a:lnSpc>
            </a:pPr>
            <a:endParaRPr lang="zh-CN" altLang="en-US" sz="24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0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dirty="0"/>
              <a:t>2/</a:t>
            </a:r>
            <a:r>
              <a:rPr lang="en-US" altLang="zh-CN" dirty="0"/>
              <a:t>2</a:t>
            </a:r>
            <a:r>
              <a:rPr lang="zh-CN" altLang="en-US" dirty="0"/>
              <a:t>  图论、</a:t>
            </a:r>
            <a:r>
              <a:rPr lang="en-US" altLang="zh-CN" dirty="0"/>
              <a:t>Coding</a:t>
            </a:r>
            <a:r>
              <a:rPr lang="zh-CN" altLang="en-US" sz="5400" dirty="0">
                <a:ea typeface="宋体" panose="02010600030101010101" pitchFamily="2" charset="-122"/>
              </a:rPr>
              <a:t>相关</a:t>
            </a:r>
            <a:endParaRPr dirty="0"/>
          </a:p>
        </p:txBody>
      </p:sp>
      <p:sp>
        <p:nvSpPr>
          <p:cNvPr id="151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图论工具的作用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98317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如果我们把图看成工具的话，它可以满足我们很多需求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节点影响力：</a:t>
            </a:r>
            <a:r>
              <a:rPr lang="en-US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PageRank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社区发现：</a:t>
            </a:r>
            <a:r>
              <a:rPr lang="en-US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LPA</a:t>
            </a:r>
            <a:endParaRPr lang="zh-CN" altLang="zh-CN" sz="2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最短路径：Dijkstra，Floyd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节点可以是任何事物：</a:t>
            </a:r>
            <a:r>
              <a:rPr lang="en-US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words, sentences, </a:t>
            </a: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images, </a:t>
            </a:r>
            <a:r>
              <a:rPr lang="en-US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users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社区发现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713041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什么是社区发现</a:t>
            </a:r>
            <a:endParaRPr altLang="zh-CN"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现实中存在着各种网络</a:t>
            </a:r>
            <a:r>
              <a:rPr 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社交网络，交通</a:t>
            </a:r>
            <a:r>
              <a:rPr 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网络</a:t>
            </a:r>
            <a:r>
              <a:rPr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，交易网络</a:t>
            </a:r>
            <a:r>
              <a:rPr 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，食物链</a:t>
            </a:r>
            <a:r>
              <a:rPr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。将这些行为</a:t>
            </a:r>
            <a:r>
              <a:rPr 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转化为图的网络形式</a:t>
            </a:r>
            <a:endParaRPr altLang="zh-CN"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社区发现是一种聚类算法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作用：精准定位群体，方便进行商品推荐，好友推荐，广告投放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1825" y="1938655"/>
            <a:ext cx="3381375" cy="29813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社区发现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764603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机器学习的三种形式：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监督学习：利用已经标注好的数据样本，训练模型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无</a:t>
            </a:r>
            <a:r>
              <a:rPr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监督学习：数据都没有标注，利用没有标注的样本进行类别划分，</a:t>
            </a:r>
            <a:r>
              <a:rPr lang="zh-CN"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也</a:t>
            </a:r>
            <a:r>
              <a:rPr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称为聚类。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半监督学习：</a:t>
            </a:r>
            <a:r>
              <a:rPr lang="zh-CN"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介于</a:t>
            </a:r>
            <a:r>
              <a:rPr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监督学习和无监督学习</a:t>
            </a:r>
            <a:r>
              <a:rPr lang="zh-CN"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之间。</a:t>
            </a:r>
            <a:r>
              <a:rPr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同时使用标记数据和未标记数据的机器学习方法。</a:t>
            </a:r>
            <a:r>
              <a:rPr lang="zh-CN"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原理是：</a:t>
            </a:r>
            <a:r>
              <a:rPr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基于数据分布上的模型假设，利用少量的已标注数据进行指导并预测未标记数据的标记，并合并到标记数据集中。</a:t>
            </a:r>
            <a:r>
              <a:rPr lang="en-US"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LPA</a:t>
            </a:r>
            <a:r>
              <a:rPr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标签传播算法</a:t>
            </a:r>
            <a:r>
              <a:rPr lang="zh-CN"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属于半监督学习。</a:t>
            </a:r>
            <a:endParaRPr sz="20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1705" y="1879600"/>
            <a:ext cx="3381375" cy="29813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社区发现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573786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社区的种类：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非重叠社区：任意两个社区的顶点之间没有交集</a:t>
            </a:r>
            <a:endParaRPr lang="zh-CN" altLang="en-US" sz="2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重叠社区</a:t>
            </a:r>
            <a:r>
              <a:rPr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在社区内部存在顶点之间的交集</a:t>
            </a:r>
            <a:endParaRPr altLang="zh-CN" sz="2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2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4460" y="1333500"/>
            <a:ext cx="5648325" cy="46482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社区发现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933069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社区发现的常用算法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LPA</a:t>
            </a:r>
            <a:r>
              <a:rPr lang="zh-CN" altLang="en-US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Label Propagation Algorithm 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基于标签传播的非重叠社区发现算法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COPRA</a:t>
            </a:r>
            <a:r>
              <a:rPr 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：Community Overlap PRopagation Algorithm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基于</a:t>
            </a:r>
            <a:r>
              <a:rPr lang="en-US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LPA</a:t>
            </a:r>
            <a:r>
              <a:rPr lang="zh-CN" altLang="en-US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的扩展算法，用于</a:t>
            </a:r>
            <a:r>
              <a:rPr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重叠社区发现算法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2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社区发现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933069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LPA</a:t>
            </a:r>
            <a:r>
              <a:rPr lang="zh-CN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算法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Step1</a:t>
            </a:r>
            <a:r>
              <a:rPr lang="zh-CN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，每个节点拥有独立的标签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Step2</a:t>
            </a:r>
            <a:r>
              <a:rPr lang="zh-CN" altLang="en-US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，标签传播，节点向邻居节点传播自己的标签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Step3</a:t>
            </a:r>
            <a:r>
              <a:rPr lang="zh-CN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，标签更新，</a:t>
            </a:r>
            <a:r>
              <a:rPr lang="zh-CN" altLang="en-US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每个节点的标签更新为邻居节点中出现次数最多的标签。如果存在多个选择，则随机选择一个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Step4</a:t>
            </a:r>
            <a:r>
              <a:rPr lang="zh-CN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，如果节点更新后的标签发生了变化，则返回到</a:t>
            </a: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Step2</a:t>
            </a:r>
            <a:r>
              <a:rPr lang="zh-CN" altLang="en-US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（激活状态），否则节点进入非激活状态，如果所有图中所有节点均为非激活状态，则标签更新结束</a:t>
            </a:r>
            <a:r>
              <a:rPr lang="zh-CN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。此时具有相同标签的节点属于同一个社区</a:t>
            </a:r>
            <a:endParaRPr lang="zh-CN" altLang="en-US"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sym typeface="+mn-ea"/>
              </a:rPr>
              <a:t>&gt;&gt;   </a:t>
            </a:r>
            <a:r>
              <a:rPr lang="zh-CN" altLang="en-US" dirty="0">
                <a:sym typeface="+mn-ea"/>
              </a:rPr>
              <a:t>今天的学习目标</a:t>
            </a:r>
            <a:endParaRPr dirty="0"/>
          </a:p>
        </p:txBody>
      </p:sp>
      <p:sp>
        <p:nvSpPr>
          <p:cNvPr id="130" name="Title 1"/>
          <p:cNvSpPr txBox="1">
            <a:spLocks noGrp="1"/>
          </p:cNvSpPr>
          <p:nvPr/>
        </p:nvSpPr>
        <p:spPr>
          <a:xfrm>
            <a:off x="838200" y="1147762"/>
            <a:ext cx="4980709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sz="4000" dirty="0">
                <a:latin typeface="Calibri Light" panose="020F0302020204030204" charset="0"/>
                <a:cs typeface="Calibri Light" panose="020F0302020204030204" charset="0"/>
              </a:rPr>
              <a:t>PageRank</a:t>
            </a:r>
            <a:endParaRPr sz="4000" dirty="0">
              <a:latin typeface="Calibri Light" panose="020F0302020204030204" charset="0"/>
              <a:cs typeface="Calibri Light" panose="020F0302020204030204" charset="0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838200" y="2351087"/>
            <a:ext cx="4980709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zh-CN" sz="2000" dirty="0"/>
              <a:t>什么是PageRank</a:t>
            </a:r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PageRank简化模型</a:t>
            </a:r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PageRank的随机浏览模型</a:t>
            </a:r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使用</a:t>
            </a:r>
            <a:r>
              <a:rPr lang="en-US" altLang="zh-CN" sz="2000" dirty="0"/>
              <a:t>PageRank</a:t>
            </a:r>
            <a:r>
              <a:rPr lang="zh-CN" altLang="zh-CN" sz="2000" dirty="0"/>
              <a:t>分析邮件中的人物关系及影响力</a:t>
            </a:r>
          </a:p>
          <a:p>
            <a:pPr lvl="0">
              <a:lnSpc>
                <a:spcPct val="150000"/>
              </a:lnSpc>
            </a:pPr>
            <a:r>
              <a:rPr lang="en-US" altLang="zh-CN" sz="2000" dirty="0"/>
              <a:t>PageRank</a:t>
            </a:r>
            <a:r>
              <a:rPr lang="zh-CN" altLang="en-US" sz="2000" dirty="0"/>
              <a:t>相关算法：</a:t>
            </a:r>
            <a:endParaRPr lang="zh-CN" altLang="zh-CN" sz="2000" dirty="0"/>
          </a:p>
          <a:p>
            <a:pPr lvl="1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zh-CN" sz="2000" dirty="0"/>
              <a:t>TextRank算法</a:t>
            </a:r>
          </a:p>
          <a:p>
            <a:pPr lvl="1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zh-CN" sz="2000" dirty="0"/>
              <a:t>EdgeRank算法</a:t>
            </a:r>
          </a:p>
          <a:p>
            <a:pPr lvl="1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zh-CN" sz="2000" dirty="0"/>
              <a:t>PersonalRank算法</a:t>
            </a:r>
            <a:endParaRPr lang="en-US" altLang="zh-CN" sz="2000" dirty="0"/>
          </a:p>
        </p:txBody>
      </p:sp>
      <p:sp>
        <p:nvSpPr>
          <p:cNvPr id="4" name="Title 1"/>
          <p:cNvSpPr txBox="1"/>
          <p:nvPr/>
        </p:nvSpPr>
        <p:spPr>
          <a:xfrm>
            <a:off x="6615546" y="1147762"/>
            <a:ext cx="4980709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C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r>
              <a:rPr lang="zh-CN" altLang="en-US">
                <a:ea typeface="宋体" panose="02010600030101010101" pitchFamily="2" charset="-122"/>
              </a:rPr>
              <a:t>图论</a:t>
            </a:r>
            <a:r>
              <a:rPr lang="en-US" altLang="zh-CN">
                <a:ea typeface="宋体" panose="02010600030101010101" pitchFamily="2" charset="-122"/>
              </a:rPr>
              <a:t> &amp; Coding</a:t>
            </a:r>
            <a:r>
              <a:rPr lang="zh-CN" altLang="zh-CN">
                <a:ea typeface="宋体" panose="02010600030101010101" pitchFamily="2" charset="-122"/>
              </a:rPr>
              <a:t>相关</a:t>
            </a:r>
          </a:p>
        </p:txBody>
      </p:sp>
      <p:sp>
        <p:nvSpPr>
          <p:cNvPr id="5" name="Content Placeholder 2"/>
          <p:cNvSpPr txBox="1"/>
          <p:nvPr/>
        </p:nvSpPr>
        <p:spPr>
          <a:xfrm>
            <a:off x="6615546" y="2293937"/>
            <a:ext cx="4980709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lvl="0">
              <a:lnSpc>
                <a:spcPct val="150000"/>
              </a:lnSpc>
            </a:pPr>
            <a:r>
              <a:rPr sz="2000" dirty="0" err="1"/>
              <a:t>图论工具的</a:t>
            </a:r>
            <a:r>
              <a:rPr lang="zh-CN" altLang="en-US" sz="2000" dirty="0"/>
              <a:t>作用</a:t>
            </a:r>
            <a:endParaRPr sz="2000" dirty="0"/>
          </a:p>
          <a:p>
            <a:pPr lvl="0">
              <a:lnSpc>
                <a:spcPct val="150000"/>
              </a:lnSpc>
            </a:pPr>
            <a:r>
              <a:rPr sz="2000" dirty="0" err="1"/>
              <a:t>什么是社区发现</a:t>
            </a:r>
            <a:endParaRPr sz="2000" dirty="0"/>
          </a:p>
          <a:p>
            <a:pPr lvl="0">
              <a:lnSpc>
                <a:spcPct val="150000"/>
              </a:lnSpc>
            </a:pPr>
            <a:r>
              <a:rPr sz="2000" dirty="0" err="1"/>
              <a:t>LPA标签传播算法</a:t>
            </a:r>
            <a:endParaRPr sz="2000" dirty="0"/>
          </a:p>
          <a:p>
            <a:pPr lvl="0">
              <a:lnSpc>
                <a:spcPct val="150000"/>
              </a:lnSpc>
            </a:pPr>
            <a:r>
              <a:rPr sz="2000" dirty="0" err="1"/>
              <a:t>最短路径算法</a:t>
            </a:r>
            <a:endParaRPr sz="2000" dirty="0"/>
          </a:p>
          <a:p>
            <a:pPr lvl="0">
              <a:lnSpc>
                <a:spcPct val="150000"/>
              </a:lnSpc>
            </a:pPr>
            <a:r>
              <a:rPr sz="2000" dirty="0" err="1"/>
              <a:t>如何使用NetWorkX工具</a:t>
            </a:r>
            <a:endParaRPr sz="2000" dirty="0"/>
          </a:p>
          <a:p>
            <a:pPr lvl="0">
              <a:lnSpc>
                <a:spcPct val="150000"/>
              </a:lnSpc>
            </a:pPr>
            <a:r>
              <a:rPr lang="zh-CN" altLang="en-US" sz="2000" dirty="0"/>
              <a:t>基于百度地图的多目的地规划</a:t>
            </a:r>
            <a:endParaRPr sz="2000" dirty="0"/>
          </a:p>
          <a:p>
            <a:pPr lvl="0">
              <a:lnSpc>
                <a:spcPct val="150000"/>
              </a:lnSpc>
            </a:pPr>
            <a:endParaRPr sz="2000" dirty="0"/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社区发现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75457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LPA</a:t>
            </a:r>
            <a:r>
              <a:rPr lang="zh-CN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算法示意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使用</a:t>
            </a:r>
            <a:r>
              <a:rPr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加权和</a:t>
            </a:r>
            <a:r>
              <a:rPr 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更新</a:t>
            </a:r>
            <a:r>
              <a:rPr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节点标签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圆形标签权重</a:t>
            </a:r>
            <a:r>
              <a:rPr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=0.2+0.8+0.1=1.1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三角形标签权重</a:t>
            </a: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=</a:t>
            </a:r>
            <a:r>
              <a:rPr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0.4+0.6=1</a:t>
            </a:r>
            <a:r>
              <a:rPr 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，所以节点标签更新为圆形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使用</a:t>
            </a:r>
            <a:r>
              <a:rPr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加权平均</a:t>
            </a:r>
            <a:r>
              <a:rPr 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更新</a:t>
            </a:r>
            <a:r>
              <a:rPr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节点标签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圆形标签权重</a:t>
            </a: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=</a:t>
            </a:r>
            <a:r>
              <a:rPr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(0.2+0.8+0.1)/3=0.367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三角形标签权重</a:t>
            </a: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=</a:t>
            </a:r>
            <a:r>
              <a:rPr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(0.4+0.6)/2=0.5</a:t>
            </a:r>
            <a:r>
              <a:rPr 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，节点标签更新为三角形</a:t>
            </a:r>
            <a:endParaRPr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435" y="1890395"/>
            <a:ext cx="2825115" cy="26041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社区发现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997013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社区发现数据集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football.gml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美国大学生足球联赛的复杂网络，包括115支球队（节点）和616场比赛（边）。实际上参赛的115支球队被分为12个联盟。比赛机制为：联盟内部的球队进行小组赛,然后是联盟之间比赛。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karate.gml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一个美国大学空手道俱乐部的网络，34个成员（节点）和78条边（成员之间存在的友谊关系）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dolphins.gml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长达7年的时间观察新西兰Doubtful Sound海峡 62 只海豚（节点）的交流情况（边）而得到的复杂网络。有 62 个节点，159 条边。</a:t>
            </a:r>
            <a:endParaRPr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使用工具进行社区发现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75457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图论工具</a:t>
            </a: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NetworkX</a:t>
            </a:r>
            <a:endParaRPr lang="zh-CN" altLang="zh-CN"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import networkx as nx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from networkx.algorithms import community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G=nx.read_gml('./football.gml')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# 社区发现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communities = list(community.label_propagation_communities(G))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print(communities)</a:t>
            </a:r>
            <a:endParaRPr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endParaRPr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375" y="1357630"/>
            <a:ext cx="6204585" cy="29406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使用工具进行社区发现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75457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图论工具</a:t>
            </a: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igraph</a:t>
            </a:r>
            <a:endParaRPr lang="zh-CN" altLang="zh-CN"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可以处理百万级节点的网络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NetworkX比igraph好用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igraph</a:t>
            </a:r>
            <a:r>
              <a:rPr lang="zh-CN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比</a:t>
            </a: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NetworkX</a:t>
            </a:r>
            <a:r>
              <a:rPr lang="zh-CN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强大</a:t>
            </a:r>
            <a:endParaRPr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endParaRPr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85" y="4036060"/>
            <a:ext cx="5314950" cy="20574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14085" y="1939290"/>
            <a:ext cx="6065520" cy="1751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import igraph</a:t>
            </a:r>
            <a:endParaRPr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g = igraph.Graph.Read_GML('./football.gml')</a:t>
            </a:r>
            <a:endParaRPr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igraph.plot(g)</a:t>
            </a:r>
            <a:endParaRPr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print(g.community_label_propagation())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最短路径问题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561276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什么是最短路径问题：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已知各城市之间距离，</a:t>
            </a:r>
            <a:r>
              <a:rPr lang="zh-CN" altLang="en-US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寻找从指定</a:t>
            </a: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城市A到城市B的最短</a:t>
            </a:r>
            <a:r>
              <a:rPr lang="zh-CN" altLang="en-US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出行</a:t>
            </a: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方案</a:t>
            </a:r>
            <a:r>
              <a:rPr lang="zh-CN" altLang="en-US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，或者</a:t>
            </a: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各城市距离一致，给出需要最少中转方案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Dijkstra算法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floyd算法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755" y="1899920"/>
            <a:ext cx="5248275" cy="30575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Dijkstra</a:t>
            </a:r>
            <a:r>
              <a:rPr lang="zh-CN" altLang="en-US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算法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97301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Dijkstra算法</a:t>
            </a:r>
            <a:r>
              <a:rPr lang="zh-CN" altLang="en-US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原理：</a:t>
            </a:r>
            <a:endParaRPr lang="en-US" altLang="zh-CN"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指定起点s,引进两个集合S和U。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S:是记录已求出最短路径的顶点(以及相应的最短路径长度)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U:记录还未求出最短路径的顶点(以及该顶点到起点s的距离)。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Step1，S中只有起点s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从U中找出路径最短的顶点，将其加入到S中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Step2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更新U中的顶点和顶点对应的路径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重复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Step1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Step2 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直到遍历完所有顶点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重复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Step1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即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更新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从U中找出路径最短的顶点，加入到S中；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重复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Step2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，即更新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U中的顶点和顶点对应的路径</a:t>
            </a: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Dijkstra</a:t>
            </a:r>
            <a:r>
              <a:rPr lang="zh-CN" altLang="en-US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算法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97301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比如我们想要计算从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到其他城市的最短距离：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Step1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S={D(0)}, U={A(∞),B(∞),C(3),E(4),F(∞),G(∞)}</a:t>
            </a: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485" y="3049270"/>
            <a:ext cx="5324475" cy="30575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Dijkstra</a:t>
            </a:r>
            <a:r>
              <a:rPr lang="zh-CN" altLang="en-US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算法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97301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通过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，更新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从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到其他城市的最短距离：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Step2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S={D(0),C(3)},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B(∞)=C(3)+10=13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F(∞)=C(3)+6=9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E(4)=C(3)+5=8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（不更新）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U={A(∞),B(13),E(4),F(9),G(∞)}</a:t>
            </a: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655" y="2305050"/>
            <a:ext cx="5305425" cy="30861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Dijkstra</a:t>
            </a:r>
            <a:r>
              <a:rPr lang="zh-CN" altLang="en-US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算法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97301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通过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E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，更新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从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到其他城市的最短距离：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Step3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S={D(0),C(3),E(4)},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F(9)=E(4)+2=6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G(∞)=E(4)+8=12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U={A(∞),B(13),F(6),G(12)}</a:t>
            </a: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235" y="2036445"/>
            <a:ext cx="5286375" cy="31146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Dijkstra</a:t>
            </a:r>
            <a:r>
              <a:rPr lang="zh-CN" altLang="en-US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算法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97301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通过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F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，更新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从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到其他城市的最短距离：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Step4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S={D(0),C(3),E(4),F(6)},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B(13)=F(6)+7=13 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（不更新）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G(12)=F(6)+9=15 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（不更新）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A(∞)=F(6)+16=22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U={A(22),B(13),G(12)}</a:t>
            </a: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260" y="1895475"/>
            <a:ext cx="5353050" cy="30670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sz="4800" dirty="0"/>
              <a:t>1</a:t>
            </a:r>
            <a:r>
              <a:rPr lang="en-US" altLang="zh-CN" sz="4800" dirty="0"/>
              <a:t>/2</a:t>
            </a:r>
            <a:r>
              <a:rPr lang="zh-CN" altLang="en-US" sz="4800" dirty="0"/>
              <a:t> </a:t>
            </a:r>
            <a:r>
              <a:rPr lang="en-US" altLang="zh-CN" sz="4800" dirty="0"/>
              <a:t>PageRank</a:t>
            </a:r>
            <a:r>
              <a:rPr lang="zh-CN" altLang="en-US" sz="4800" dirty="0">
                <a:ea typeface="宋体" panose="02010600030101010101" pitchFamily="2" charset="-122"/>
              </a:rPr>
              <a:t>与推荐系统</a:t>
            </a:r>
          </a:p>
        </p:txBody>
      </p:sp>
      <p:sp>
        <p:nvSpPr>
          <p:cNvPr id="135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Dijkstra</a:t>
            </a:r>
            <a:r>
              <a:rPr lang="zh-CN" altLang="en-US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算法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97301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通过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G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，更新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从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到其他城市的最短距离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Step5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S={D(0),C(3),E(4),F(6),G(12)},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A(22)=G(12)+14=26 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（不更新）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U={A(22),B(13)}</a:t>
            </a: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950" y="1895475"/>
            <a:ext cx="5295900" cy="30670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Dijkstra</a:t>
            </a:r>
            <a:r>
              <a:rPr lang="zh-CN" altLang="en-US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算法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97301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通过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，更新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从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到其他城市的最短距离：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Step6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S={D(0),C(3),E(4),F(6),G(12),B(13)},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A(22)=B(13)+12=25 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（不更新）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U={A(22)}</a:t>
            </a: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350" y="1782445"/>
            <a:ext cx="5362575" cy="30384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Dijkstra</a:t>
            </a:r>
            <a:r>
              <a:rPr lang="zh-CN" altLang="en-US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算法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535114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最终，得到从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到其他城市的最短距离：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S={D(0),C(3),E(4),F(6),G(12),B(13),A(22)}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975" y="1764665"/>
            <a:ext cx="5286375" cy="31718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Floyd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97301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Floyd算法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初始的距离矩阵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827723" y="3020695"/>
          <a:ext cx="5000625" cy="364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5" r:id="rId5" imgW="2197100" imgH="1600200" progId="Equation.KSEE3">
                  <p:embed/>
                </p:oleObj>
              </mc:Choice>
              <mc:Fallback>
                <p:oleObj r:id="rId5" imgW="2197100" imgH="1600200" progId="Equation.KSEE3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7723" y="3020695"/>
                        <a:ext cx="5000625" cy="36480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9975" y="1764665"/>
            <a:ext cx="5286375" cy="31718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Floyd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97301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2200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Thinking</a:t>
            </a:r>
            <a:r>
              <a:rPr lang="zh-CN" altLang="zh-CN" sz="2200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zh-CN" altLang="en-US" sz="2200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在图论算法中，为什么</a:t>
            </a:r>
            <a:r>
              <a:rPr lang="en-US" altLang="zh-CN" sz="2200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Floyd算法</a:t>
            </a:r>
            <a:r>
              <a:rPr lang="zh-CN" altLang="en-US" sz="2200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中</a:t>
            </a:r>
            <a:r>
              <a:rPr lang="en-US" altLang="zh-CN" sz="2200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k,i,j</a:t>
            </a:r>
            <a:r>
              <a:rPr lang="zh-CN" altLang="en-US" sz="2200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顺序不能颠倒</a:t>
            </a:r>
            <a:endParaRPr lang="en-US" altLang="zh-CN"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n=7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for k in range(0, n):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	for i in range(0, n):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		for j in range(0, n):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			if a[i][k] + a[k][j] &lt; a[i][j]: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				a[i][j] = a[i][k] + a[k][j]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print('各城市之间的最短距离：', a)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print('城市D到其他城市的最短距离：', a[3])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0220" y="2631440"/>
            <a:ext cx="4739640" cy="17310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Floyd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97301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Floyd算法</a:t>
            </a:r>
            <a:r>
              <a:rPr lang="zh-CN" altLang="en-US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原理：</a:t>
            </a:r>
            <a:endParaRPr lang="en-US" altLang="zh-CN"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使用了动态规划的思想，将图中顶点编号为1-n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以两点之间最短距离经过的顶点中最大的顶点编号作为阶段，两点间目前算出的最短路径作为状态的值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800" kern="10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假设              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为顶点编号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j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两点经过 最大顶点编号不超过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的最短路径长度，那么：</a:t>
            </a:r>
            <a:endParaRPr lang="zh-CN" altLang="en-US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574483" y="4417378"/>
          <a:ext cx="4799965" cy="1101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5" r:id="rId5" imgW="2108200" imgH="482600" progId="Equation.KSEE3">
                  <p:embed/>
                </p:oleObj>
              </mc:Choice>
              <mc:Fallback>
                <p:oleObj r:id="rId5" imgW="2108200" imgH="482600" progId="Equation.KSEE3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74483" y="4417378"/>
                        <a:ext cx="4799965" cy="11010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1574800" y="3865880"/>
          <a:ext cx="849630" cy="426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6" r:id="rId7" imgW="457200" imgH="228600" progId="Equation.KSEE3">
                  <p:embed/>
                </p:oleObj>
              </mc:Choice>
              <mc:Fallback>
                <p:oleObj r:id="rId7" imgW="457200" imgH="228600" progId="Equation.KSEE3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74800" y="3865880"/>
                        <a:ext cx="849630" cy="4260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使用图论工具计算最短路径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75457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图论工具</a:t>
            </a: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NetworkX</a:t>
            </a:r>
            <a:endParaRPr lang="zh-CN" altLang="zh-CN"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G=nx.read_gml('./football.gml')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nx.draw(G,with_labels=True) 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plt.show() 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print(nx.shortest_path(G, source='Buffalo', target='Kent'))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print(nx.shortest_path(G, source='Buffalo', target='Rice'))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endParaRPr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065" y="5273675"/>
            <a:ext cx="4000500" cy="381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065" y="1148715"/>
            <a:ext cx="5114925" cy="34886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>
                <a:ea typeface="宋体" panose="02010600030101010101" pitchFamily="2" charset="-122"/>
                <a:sym typeface="+mn-ea"/>
              </a:rPr>
              <a:t>图论与推荐系统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98317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推荐系统中的图论应用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PersonalRank</a:t>
            </a: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zh-CN" altLang="en-US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基于图的推荐算法</a:t>
            </a:r>
            <a:endParaRPr lang="en-US" altLang="zh-CN" sz="2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使用</a:t>
            </a:r>
            <a:r>
              <a:rPr lang="en-US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PageRank</a:t>
            </a: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对节点进行影响力计算，由复杂网络</a:t>
            </a:r>
            <a:r>
              <a:rPr lang="en-US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=&gt;Small World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按照影响力阈值进行筛选，对重要的节点网络进行可视化呈现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endParaRPr lang="zh-CN" altLang="en-US" sz="24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>
                <a:ea typeface="宋体" panose="02010600030101010101" pitchFamily="2" charset="-122"/>
                <a:sym typeface="+mn-ea"/>
              </a:rPr>
              <a:t>图论与推荐系统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98317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推荐系统中的图论应用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基于最短距离的好友推荐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社交网络已经变成了</a:t>
            </a:r>
            <a:r>
              <a:rPr lang="en-US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Small Word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原有的六度理论 </a:t>
            </a:r>
            <a:r>
              <a:rPr lang="en-US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=&gt; 3.57</a:t>
            </a: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度（</a:t>
            </a:r>
            <a:r>
              <a:rPr lang="en-US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Facebook)</a:t>
            </a:r>
            <a:endParaRPr lang="zh-CN" altLang="en-US" sz="2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但好友之间存在关系远近，如何从指定用户</a:t>
            </a:r>
            <a:r>
              <a:rPr lang="en-US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A-&gt;C</a:t>
            </a:r>
            <a:r>
              <a:rPr lang="zh-CN" altLang="en-US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的找到最短路径</a:t>
            </a:r>
            <a:endParaRPr lang="zh-CN" altLang="en-US" sz="24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>
                <a:ea typeface="宋体" panose="02010600030101010101" pitchFamily="2" charset="-122"/>
                <a:sym typeface="+mn-ea"/>
              </a:rPr>
              <a:t>图论与推荐系统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98317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推荐系统中的图论应用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LPA</a:t>
            </a:r>
            <a:r>
              <a:rPr lang="zh-CN" altLang="en-US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，对用户群进行聚类</a:t>
            </a:r>
            <a:r>
              <a:rPr lang="en-US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=&gt;</a:t>
            </a: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用户画像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推荐系统初期，用户</a:t>
            </a: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画像（</a:t>
            </a: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标签）太少，未标签的用户太多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当</a:t>
            </a:r>
            <a:r>
              <a:rPr 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标签数</a:t>
            </a:r>
            <a:r>
              <a:rPr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&lt;&lt;</a:t>
            </a:r>
            <a:r>
              <a:rPr 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未标签数</a:t>
            </a:r>
            <a:r>
              <a:rPr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时，传统的监督式学习</a:t>
            </a:r>
            <a:r>
              <a:rPr 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不</a:t>
            </a:r>
            <a:r>
              <a:rPr lang="en-US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work</a:t>
            </a: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，可以采用</a:t>
            </a:r>
            <a:r>
              <a:rPr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半监督学习，</a:t>
            </a:r>
            <a:r>
              <a:rPr 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即通过</a:t>
            </a:r>
            <a:r>
              <a:rPr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有限的标签</a:t>
            </a:r>
            <a:r>
              <a:rPr 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传播</a:t>
            </a:r>
            <a:r>
              <a:rPr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至</a:t>
            </a:r>
            <a:r>
              <a:rPr 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未</a:t>
            </a:r>
            <a:r>
              <a:rPr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标签</a:t>
            </a:r>
            <a:r>
              <a:rPr 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的</a:t>
            </a:r>
            <a:r>
              <a:rPr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数据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图论是很有用的工具，不仅是推荐系统，很多应用场景都可以转化为图论问题 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什么是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PageRank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1073594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57500"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</a:rPr>
              <a:t>在</a:t>
            </a:r>
            <a:r>
              <a:rPr lang="en-US" altLang="zh-CN" sz="3800" dirty="0">
                <a:ea typeface="宋体" panose="02010600030101010101" pitchFamily="2" charset="-122"/>
              </a:rPr>
              <a:t>PageRank</a:t>
            </a:r>
            <a:r>
              <a:rPr lang="zh-CN" altLang="zh-CN" sz="3800" dirty="0">
                <a:ea typeface="宋体" panose="02010600030101010101" pitchFamily="2" charset="-122"/>
              </a:rPr>
              <a:t>提出之前，搜索引擎面临的问题：</a:t>
            </a:r>
          </a:p>
          <a:p>
            <a:pPr>
              <a:lnSpc>
                <a:spcPct val="150000"/>
              </a:lnSpc>
            </a:pPr>
            <a:r>
              <a:rPr lang="zh-CN" sz="3800" dirty="0">
                <a:ea typeface="宋体" panose="02010600030101010101" pitchFamily="2" charset="-122"/>
              </a:rPr>
              <a:t>返回结果质量不高</a:t>
            </a:r>
          </a:p>
          <a:p>
            <a:pPr>
              <a:lnSpc>
                <a:spcPct val="150000"/>
              </a:lnSpc>
            </a:pPr>
            <a:r>
              <a:rPr lang="zh-CN" sz="3800" dirty="0">
                <a:ea typeface="宋体" panose="02010600030101010101" pitchFamily="2" charset="-122"/>
              </a:rPr>
              <a:t>容易被作弊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3800" dirty="0">
                <a:ea typeface="宋体" panose="02010600030101010101" pitchFamily="2" charset="-122"/>
              </a:rPr>
              <a:t>=&gt; </a:t>
            </a:r>
            <a:r>
              <a:rPr lang="zh-CN" altLang="zh-CN" sz="3800" dirty="0">
                <a:ea typeface="宋体" panose="02010600030101010101" pitchFamily="2" charset="-122"/>
              </a:rPr>
              <a:t>如何找到优质的网页</a:t>
            </a:r>
          </a:p>
          <a:p>
            <a:pPr>
              <a:lnSpc>
                <a:spcPct val="150000"/>
              </a:lnSpc>
            </a:pPr>
            <a:r>
              <a:rPr lang="zh-CN" altLang="zh-CN" sz="3800" dirty="0">
                <a:ea typeface="宋体" panose="02010600030101010101" pitchFamily="2" charset="-122"/>
              </a:rPr>
              <a:t>匹配用户查找的内容</a:t>
            </a:r>
          </a:p>
          <a:p>
            <a:pPr>
              <a:lnSpc>
                <a:spcPct val="150000"/>
              </a:lnSpc>
            </a:pPr>
            <a:r>
              <a:rPr lang="zh-CN" altLang="zh-CN" sz="3800" dirty="0">
                <a:ea typeface="宋体" panose="02010600030101010101" pitchFamily="2" charset="-122"/>
              </a:rPr>
              <a:t>按照</a:t>
            </a:r>
            <a:r>
              <a:rPr lang="zh-CN" altLang="zh-CN" sz="3800" b="1" dirty="0">
                <a:ea typeface="宋体" panose="02010600030101010101" pitchFamily="2" charset="-122"/>
              </a:rPr>
              <a:t>权重排序</a:t>
            </a:r>
            <a:r>
              <a:rPr lang="zh-CN" altLang="zh-CN" sz="3800" dirty="0">
                <a:ea typeface="宋体" panose="02010600030101010101" pitchFamily="2" charset="-122"/>
              </a:rPr>
              <a:t>输出给用户</a:t>
            </a:r>
            <a:endParaRPr lang="zh-CN" sz="3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3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</a:rPr>
              <a:t>Coding</a:t>
            </a:r>
            <a:r>
              <a:rPr lang="zh-CN" altLang="zh-CN" dirty="0">
                <a:ea typeface="宋体" panose="02010600030101010101" pitchFamily="2" charset="-122"/>
              </a:rPr>
              <a:t>相关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98317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Coding</a:t>
            </a: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是个不断练习和提升的过程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Github</a:t>
            </a: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上的代码先跑一遍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对于新的</a:t>
            </a:r>
            <a:r>
              <a:rPr lang="en-US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Problem</a:t>
            </a: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，有些代码可以重用，有些需要有选择的使用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lang="zh-CN" altLang="en-US" sz="2200" dirty="0">
              <a:solidFill>
                <a:srgbClr val="FF0000"/>
              </a:solidFill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Thinking&amp;Action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92150" y="1252855"/>
            <a:ext cx="10515600" cy="4351338"/>
          </a:xfrm>
        </p:spPr>
        <p:txBody>
          <a:bodyPr/>
          <a:lstStyle/>
          <a:p>
            <a:pPr marL="0" indent="0">
              <a:lnSpc>
                <a:spcPct val="170000"/>
              </a:lnSpc>
              <a:buNone/>
            </a:pPr>
            <a:r>
              <a:rPr altLang="zh-CN" sz="2000" dirty="0">
                <a:sym typeface="+mn-ea"/>
              </a:rPr>
              <a:t>Thinking1：</a:t>
            </a:r>
            <a:r>
              <a:rPr lang="zh-CN" sz="2000" dirty="0">
                <a:ea typeface="宋体" panose="02010600030101010101" pitchFamily="2" charset="-122"/>
                <a:sym typeface="+mn-ea"/>
              </a:rPr>
              <a:t>高德地图中的路径规划原理是怎样的？</a:t>
            </a:r>
            <a:endParaRPr lang="zh-CN" altLang="en-US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680" y="2084070"/>
            <a:ext cx="2469515" cy="43910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800" y="2056765"/>
            <a:ext cx="2481580" cy="44132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Thinking&amp;Action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92150" y="1252855"/>
            <a:ext cx="10515600" cy="4351338"/>
          </a:xfrm>
        </p:spPr>
        <p:txBody>
          <a:bodyPr/>
          <a:lstStyle/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altLang="zh-CN" sz="2000" dirty="0">
                <a:sym typeface="+mn-ea"/>
              </a:rPr>
              <a:t>Thinking</a:t>
            </a:r>
            <a:r>
              <a:rPr lang="en-US" sz="2000" dirty="0">
                <a:sym typeface="+mn-ea"/>
              </a:rPr>
              <a:t>2</a:t>
            </a:r>
            <a:r>
              <a:rPr altLang="zh-CN" sz="2000" dirty="0">
                <a:sym typeface="+mn-ea"/>
              </a:rPr>
              <a:t>：</a:t>
            </a:r>
            <a:r>
              <a:rPr lang="en-US" altLang="zh-CN"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football.gml </a:t>
            </a:r>
            <a:r>
              <a:rPr lang="zh-CN"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美国大学生足球联赛，包括115支球队，被分为12个联盟。为什么使用</a:t>
            </a:r>
            <a:r>
              <a:rPr lang="en-US" altLang="zh-CN"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LPA</a:t>
            </a:r>
            <a:r>
              <a:rPr lang="zh-CN" altLang="en-US"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标签传播进行社区发现，只发现了</a:t>
            </a:r>
            <a:r>
              <a:rPr lang="en-US" altLang="zh-CN"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11</a:t>
            </a:r>
            <a:r>
              <a:rPr lang="zh-CN" altLang="en-US"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个社区？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785" y="2350770"/>
            <a:ext cx="4189095" cy="41751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Thinking&amp;Action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92150" y="1252855"/>
            <a:ext cx="10515600" cy="4351338"/>
          </a:xfrm>
        </p:spPr>
        <p:txBody>
          <a:bodyPr/>
          <a:lstStyle/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altLang="zh-CN" sz="2000" dirty="0">
                <a:sym typeface="+mn-ea"/>
              </a:rPr>
              <a:t>Thinking</a:t>
            </a:r>
            <a:r>
              <a:rPr lang="en-US" sz="2000" dirty="0">
                <a:sym typeface="+mn-ea"/>
              </a:rPr>
              <a:t>3</a:t>
            </a:r>
            <a:r>
              <a:rPr altLang="zh-CN" sz="2000" dirty="0">
                <a:sym typeface="+mn-ea"/>
              </a:rPr>
              <a:t>：</a:t>
            </a:r>
            <a:r>
              <a:rPr lang="zh-CN" altLang="zh-CN"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微博采用了类似</a:t>
            </a:r>
            <a:r>
              <a:rPr lang="en-US" altLang="zh-CN" sz="2000" kern="100" dirty="0" err="1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FaceBook</a:t>
            </a:r>
            <a:r>
              <a:rPr lang="zh-CN" altLang="zh-CN"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</a:t>
            </a:r>
            <a:r>
              <a:rPr lang="en-US" altLang="zh-CN" sz="2000" kern="100" dirty="0" err="1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EdgeRank</a:t>
            </a:r>
            <a:r>
              <a:rPr lang="zh-CN" altLang="zh-CN"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算法，如果你给微博的信息流做设计，你会如何设计？</a:t>
            </a:r>
            <a:endParaRPr lang="en-US" altLang="zh-CN" sz="20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635" y="1927225"/>
            <a:ext cx="2738755" cy="48704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1550" y="1995170"/>
            <a:ext cx="2703830" cy="48075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Thinking&amp;Action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92150" y="1252855"/>
            <a:ext cx="10515600" cy="4351338"/>
          </a:xfrm>
        </p:spPr>
        <p:txBody>
          <a:bodyPr/>
          <a:lstStyle/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ym typeface="+mn-ea"/>
              </a:rPr>
              <a:t>Action1</a:t>
            </a:r>
            <a:r>
              <a:rPr altLang="zh-CN" sz="2000" dirty="0">
                <a:sym typeface="+mn-ea"/>
              </a:rPr>
              <a:t>：</a:t>
            </a:r>
            <a:r>
              <a:rPr lang="zh-CN" sz="2000" dirty="0">
                <a:ea typeface="宋体" panose="02010600030101010101" pitchFamily="2" charset="-122"/>
                <a:sym typeface="+mn-ea"/>
              </a:rPr>
              <a:t>使用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zh-CN" sz="2000" dirty="0">
                <a:ea typeface="宋体" panose="02010600030101010101" pitchFamily="2" charset="-122"/>
                <a:sym typeface="+mn-ea"/>
              </a:rPr>
              <a:t>模拟下面的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PageRank</a:t>
            </a:r>
            <a:r>
              <a:rPr lang="zh-CN" altLang="zh-CN" sz="2000" dirty="0">
                <a:ea typeface="宋体" panose="02010600030101010101" pitchFamily="2" charset="-122"/>
                <a:sym typeface="+mn-ea"/>
              </a:rPr>
              <a:t>计算过程，求每个节点的影响力（迭代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100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次）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kern="100" dirty="0">
                <a:latin typeface="PingFang SC" panose="020B0400000000000000" pitchFamily="34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简化模型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kern="100" dirty="0">
                <a:latin typeface="PingFang SC" panose="020B0400000000000000" pitchFamily="34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随机模型</a:t>
            </a:r>
          </a:p>
        </p:txBody>
      </p:sp>
      <p:pic>
        <p:nvPicPr>
          <p:cNvPr id="6" name="图片 5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6820" y="2466340"/>
            <a:ext cx="2105025" cy="22955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Thinking&amp;Action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92150" y="1252855"/>
            <a:ext cx="10515600" cy="4351338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ym typeface="+mn-ea"/>
              </a:rPr>
              <a:t>Action2</a:t>
            </a:r>
            <a:r>
              <a:rPr altLang="zh-CN" sz="2000" dirty="0">
                <a:sym typeface="+mn-ea"/>
              </a:rPr>
              <a:t>：</a:t>
            </a:r>
            <a:r>
              <a:rPr lang="zh-CN" sz="2000" dirty="0">
                <a:ea typeface="宋体" panose="02010600030101010101" pitchFamily="2" charset="-122"/>
                <a:sym typeface="+mn-ea"/>
              </a:rPr>
              <a:t>使用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TextRank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对新闻进行关键词提取，及文章摘要输出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kern="100" dirty="0">
                <a:latin typeface="PingFang SC" panose="020B0400000000000000" pitchFamily="34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新闻文本见：</a:t>
            </a:r>
            <a:r>
              <a:rPr lang="en-US" altLang="zh-CN" sz="2000" kern="100" dirty="0">
                <a:latin typeface="PingFang SC" panose="020B0400000000000000" pitchFamily="34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news_</a:t>
            </a:r>
            <a:r>
              <a:rPr lang="zh-CN" altLang="zh-CN" sz="2000" kern="100" dirty="0">
                <a:latin typeface="PingFang SC" panose="020B0400000000000000" pitchFamily="34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高考</a:t>
            </a:r>
            <a:r>
              <a:rPr lang="en-US" altLang="zh-CN" sz="2000" kern="100" dirty="0">
                <a:latin typeface="PingFang SC" panose="020B0400000000000000" pitchFamily="34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.txt  </a:t>
            </a:r>
            <a:r>
              <a:rPr lang="zh-CN" altLang="en-US" sz="2000" kern="100" dirty="0">
                <a:latin typeface="PingFang SC" panose="020B0400000000000000" pitchFamily="34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https://new.qq.com/rain/a/20200724A0EFCU00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000" kern="100" dirty="0">
              <a:latin typeface="PingFang SC" panose="020B0400000000000000" pitchFamily="34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135" y="2762885"/>
            <a:ext cx="5036820" cy="38544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017135" y="2358390"/>
            <a:ext cx="6200775" cy="3206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亚洲最大高考工厂发喜报，一万余人达本科线，一年的苦熬没白费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</a:p>
        </p:txBody>
      </p:sp>
      <p:pic>
        <p:nvPicPr>
          <p:cNvPr id="3" name="图片 2" descr="L4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525" y="1337945"/>
            <a:ext cx="7600950" cy="41814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</a:p>
        </p:txBody>
      </p:sp>
      <p:pic>
        <p:nvPicPr>
          <p:cNvPr id="2" name="图片 1" descr="L4-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375" y="1490345"/>
            <a:ext cx="6953250" cy="38766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</a:p>
        </p:txBody>
      </p:sp>
      <p:pic>
        <p:nvPicPr>
          <p:cNvPr id="3" name="图片 2" descr="L4-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0" y="1209040"/>
            <a:ext cx="7962900" cy="48291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</a:p>
        </p:txBody>
      </p:sp>
      <p:pic>
        <p:nvPicPr>
          <p:cNvPr id="2" name="图片 1" descr="L4-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0" y="1933575"/>
            <a:ext cx="7239000" cy="29908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什么是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PageRank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1073594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875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sz="3800" dirty="0">
                <a:ea typeface="宋体" panose="02010600030101010101" pitchFamily="2" charset="-122"/>
              </a:rPr>
              <a:t>1998年，</a:t>
            </a:r>
            <a:r>
              <a:rPr lang="en-US" altLang="zh-CN" sz="3800" dirty="0">
                <a:ea typeface="宋体" panose="02010600030101010101" pitchFamily="2" charset="-122"/>
              </a:rPr>
              <a:t>Stanford</a:t>
            </a:r>
            <a:r>
              <a:rPr lang="zh-CN" sz="3800" dirty="0">
                <a:ea typeface="宋体" panose="02010600030101010101" pitchFamily="2" charset="-122"/>
              </a:rPr>
              <a:t>大学博士生Larry Page和Sergey Brin创立了Google，使用PageRank对海量的网页进行重要性分析。</a:t>
            </a:r>
          </a:p>
          <a:p>
            <a:pPr>
              <a:lnSpc>
                <a:spcPct val="150000"/>
              </a:lnSpc>
            </a:pPr>
            <a:r>
              <a:rPr lang="zh-CN" sz="3800" dirty="0">
                <a:ea typeface="宋体" panose="02010600030101010101" pitchFamily="2" charset="-122"/>
              </a:rPr>
              <a:t>受到论文影响力的启发</a:t>
            </a:r>
          </a:p>
          <a:p>
            <a:pPr>
              <a:lnSpc>
                <a:spcPct val="150000"/>
              </a:lnSpc>
            </a:pPr>
            <a:r>
              <a:rPr lang="zh-CN" sz="3800" dirty="0">
                <a:ea typeface="宋体" panose="02010600030101010101" pitchFamily="2" charset="-122"/>
              </a:rPr>
              <a:t>图论模型</a:t>
            </a:r>
          </a:p>
          <a:p>
            <a:pPr>
              <a:lnSpc>
                <a:spcPct val="150000"/>
              </a:lnSpc>
            </a:pPr>
            <a:endParaRPr lang="zh-CN" sz="3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3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2875280" y="2160270"/>
            <a:ext cx="7484745" cy="1801495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Thank You</a:t>
            </a:r>
            <a:br>
              <a:rPr lang="en-US" sz="6000" dirty="0"/>
            </a:br>
            <a:r>
              <a:rPr lang="en-US" sz="4800" dirty="0"/>
              <a:t>Using data to solve problems</a:t>
            </a:r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图论模型在工作中的应用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060" y="1535430"/>
            <a:ext cx="4631690" cy="51644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" y="1535430"/>
            <a:ext cx="4938395" cy="496506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dirty="0">
                <a:ea typeface="宋体" panose="02010600030101010101" pitchFamily="2" charset="-122"/>
                <a:sym typeface="+mn-ea"/>
              </a:rPr>
              <a:t>算法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424179" y="1265555"/>
            <a:ext cx="5761467" cy="348170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思考题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: 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句子相似度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sz="1600" dirty="0">
                <a:ea typeface="宋体" panose="02010600030101010101" pitchFamily="2" charset="-122"/>
                <a:sym typeface="+mn-ea"/>
              </a:rPr>
              <a:t>给定两个句子 words1, words2，和一个相似单词对的列表 pairs ，判断是否两个句子是相似的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sz="1600" dirty="0">
                <a:ea typeface="宋体" panose="02010600030101010101" pitchFamily="2" charset="-122"/>
                <a:sym typeface="+mn-ea"/>
              </a:rPr>
              <a:t>例如，words1 = ["great", "acting", "skills"] 和 words2 = ["fine", "drama", "talent"]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，</a:t>
            </a:r>
            <a:r>
              <a:rPr sz="1600" dirty="0">
                <a:ea typeface="宋体" panose="02010600030101010101" pitchFamily="2" charset="-122"/>
                <a:sym typeface="+mn-ea"/>
              </a:rPr>
              <a:t>相似单词对pairs = [["great", "fine"], ["acting","drama"], ["skills","talent"]]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words1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与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words2</a:t>
            </a:r>
            <a:r>
              <a:rPr sz="1600" dirty="0">
                <a:ea typeface="宋体" panose="02010600030101010101" pitchFamily="2" charset="-122"/>
                <a:sym typeface="+mn-ea"/>
              </a:rPr>
              <a:t> 是相似的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说明：</a:t>
            </a:r>
            <a:r>
              <a:rPr sz="1600" dirty="0">
                <a:ea typeface="宋体" panose="02010600030101010101" pitchFamily="2" charset="-122"/>
                <a:sym typeface="+mn-ea"/>
              </a:rPr>
              <a:t>相似关系是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对称性和</a:t>
            </a:r>
            <a:r>
              <a:rPr sz="1600" dirty="0">
                <a:ea typeface="宋体" panose="02010600030101010101" pitchFamily="2" charset="-122"/>
                <a:sym typeface="+mn-ea"/>
              </a:rPr>
              <a:t> 传递性。"great" 和 "fine" 是相似的，"fine" 和 "good" 是相似的，则 "great" 和 "good" 是相似的。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sz="1600" dirty="0">
                <a:ea typeface="宋体" panose="02010600030101010101" pitchFamily="2" charset="-122"/>
                <a:sym typeface="+mn-ea"/>
              </a:rPr>
              <a:t>一个单词总是与其自身相似。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sz="1600" dirty="0">
                <a:ea typeface="宋体" panose="02010600030101010101" pitchFamily="2" charset="-122"/>
                <a:sym typeface="+mn-ea"/>
              </a:rPr>
              <a:t>最后，句子只会在具有相同单词个数的前提下才会相似。所以一个句子 words1 = ["great"] 永远不可能和句子 words2 = ["doubleplus","good"] 相似</a:t>
            </a:r>
            <a:endParaRPr lang="zh-CN" sz="22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6365875" y="1559560"/>
            <a:ext cx="5417185" cy="225425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l">
              <a:lnSpc>
                <a:spcPct val="10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words1 = ["great", "acting", "skills"]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words2 = ["fine", "drama", "talent"]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pairs = [["great", "fine"], ["acting","drama"], ["skills","talent"]]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输出： 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True</a:t>
            </a:r>
          </a:p>
          <a:p>
            <a:pPr marL="0" indent="0" algn="l">
              <a:lnSpc>
                <a:spcPct val="100000"/>
              </a:lnSpc>
              <a:buNone/>
            </a:pP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words1 = ["great"]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words2 = ["great"]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pairs = []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print(is_similar(words1, words2, pairs))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输出：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False</a:t>
            </a:r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dirty="0">
                <a:ea typeface="宋体" panose="02010600030101010101" pitchFamily="2" charset="-122"/>
                <a:sym typeface="+mn-ea"/>
              </a:rPr>
              <a:t>算法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810260" y="1284605"/>
            <a:ext cx="5977255" cy="348170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并查集：</a:t>
            </a:r>
          </a:p>
          <a:p>
            <a:pPr algn="l">
              <a:lnSpc>
                <a:spcPct val="150000"/>
              </a:lnSpc>
            </a:pPr>
            <a:r>
              <a:rPr lang="zh-CN" sz="2200" dirty="0">
                <a:ea typeface="宋体" panose="02010600030101010101" pitchFamily="2" charset="-122"/>
                <a:sym typeface="+mn-ea"/>
              </a:rPr>
              <a:t>最简洁而优雅的数据结构之一，主要用于解决一些元素分组的问题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" y="3136900"/>
            <a:ext cx="3084830" cy="20535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480" y="3136900"/>
            <a:ext cx="3213100" cy="2136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340" y="1383665"/>
            <a:ext cx="2338070" cy="15836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4375" y="1372870"/>
            <a:ext cx="2508885" cy="16306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7150" y="3675380"/>
            <a:ext cx="4105910" cy="252539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 noGrp="1"/>
          </p:cNvSpPr>
          <p:nvPr/>
        </p:nvSpPr>
        <p:spPr>
          <a:xfrm>
            <a:off x="1138555" y="5273675"/>
            <a:ext cx="1843405" cy="59563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初始状态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0" name="Content Placeholder 2"/>
          <p:cNvSpPr txBox="1">
            <a:spLocks noGrp="1"/>
          </p:cNvSpPr>
          <p:nvPr/>
        </p:nvSpPr>
        <p:spPr>
          <a:xfrm>
            <a:off x="3871595" y="5245100"/>
            <a:ext cx="2916555" cy="59563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和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打擂，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获胜（集合的代表元素，帮主）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1" name="Content Placeholder 2"/>
          <p:cNvSpPr txBox="1">
            <a:spLocks noGrp="1"/>
          </p:cNvSpPr>
          <p:nvPr/>
        </p:nvSpPr>
        <p:spPr>
          <a:xfrm>
            <a:off x="7143750" y="2900680"/>
            <a:ext cx="2460625" cy="6216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不直接和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打擂，而是和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打擂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获胜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2" name="Content Placeholder 2"/>
          <p:cNvSpPr txBox="1">
            <a:spLocks noGrp="1"/>
          </p:cNvSpPr>
          <p:nvPr/>
        </p:nvSpPr>
        <p:spPr>
          <a:xfrm>
            <a:off x="9871075" y="2900680"/>
            <a:ext cx="2460625" cy="6216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同理，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和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与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4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打擂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" name="Content Placeholder 2"/>
          <p:cNvSpPr txBox="1">
            <a:spLocks noGrp="1"/>
          </p:cNvSpPr>
          <p:nvPr/>
        </p:nvSpPr>
        <p:spPr>
          <a:xfrm>
            <a:off x="8799830" y="6113145"/>
            <a:ext cx="2460625" cy="6216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4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和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打擂，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获胜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dirty="0">
                <a:ea typeface="宋体" panose="02010600030101010101" pitchFamily="2" charset="-122"/>
                <a:sym typeface="+mn-ea"/>
              </a:rPr>
              <a:t>算法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Content Placeholder 2"/>
          <p:cNvSpPr txBox="1">
            <a:spLocks noGrp="1"/>
          </p:cNvSpPr>
          <p:nvPr/>
        </p:nvSpPr>
        <p:spPr>
          <a:xfrm>
            <a:off x="761365" y="1372870"/>
            <a:ext cx="5977255" cy="348170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并查集：</a:t>
            </a:r>
          </a:p>
          <a:p>
            <a:pPr algn="l">
              <a:lnSpc>
                <a:spcPct val="150000"/>
              </a:lnSpc>
            </a:pPr>
            <a:r>
              <a:rPr lang="zh-CN" sz="2200" dirty="0">
                <a:ea typeface="宋体" panose="02010600030101010101" pitchFamily="2" charset="-122"/>
                <a:sym typeface="+mn-ea"/>
              </a:rPr>
              <a:t>一个树状的结构，要寻找集合的代表元素，只需要一层一层往上访问父节点</a:t>
            </a:r>
          </a:p>
          <a:p>
            <a:pPr algn="l">
              <a:lnSpc>
                <a:spcPct val="150000"/>
              </a:lnSpc>
            </a:pPr>
            <a:r>
              <a:rPr lang="zh-CN" sz="2200" dirty="0">
                <a:ea typeface="宋体" panose="02010600030101010101" pitchFamily="2" charset="-122"/>
                <a:sym typeface="+mn-ea"/>
              </a:rPr>
              <a:t>根节点的父节点是它自己</a:t>
            </a:r>
          </a:p>
          <a:p>
            <a:pPr algn="l">
              <a:lnSpc>
                <a:spcPct val="150000"/>
              </a:lnSpc>
            </a:pPr>
            <a:r>
              <a:rPr lang="zh-CN" sz="2200" dirty="0">
                <a:ea typeface="宋体" panose="02010600030101010101" pitchFamily="2" charset="-122"/>
                <a:sym typeface="+mn-ea"/>
              </a:rPr>
              <a:t>管理一系列不相交的集合，并支持两种操作：</a:t>
            </a:r>
          </a:p>
          <a:p>
            <a:pPr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sz="2200" dirty="0">
                <a:ea typeface="宋体" panose="02010600030101010101" pitchFamily="2" charset="-122"/>
                <a:sym typeface="+mn-ea"/>
              </a:rPr>
              <a:t>合并（Union）：把两个不相交的集合合并为一个集合</a:t>
            </a:r>
          </a:p>
          <a:p>
            <a:pPr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sz="2200" dirty="0">
                <a:ea typeface="宋体" panose="02010600030101010101" pitchFamily="2" charset="-122"/>
                <a:sym typeface="+mn-ea"/>
              </a:rPr>
              <a:t>查询（Find）：查询两个元素是否在同一个集合中</a:t>
            </a:r>
          </a:p>
          <a:p>
            <a:pPr marL="0" indent="0" algn="l">
              <a:lnSpc>
                <a:spcPct val="150000"/>
              </a:lnSpc>
              <a:buFont typeface="Wingdings" panose="05000000000000000000" charset="0"/>
              <a:buNone/>
            </a:pPr>
            <a:endParaRPr lang="zh-CN" sz="22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370" y="1438910"/>
            <a:ext cx="3971925" cy="44386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dirty="0">
                <a:ea typeface="宋体" panose="02010600030101010101" pitchFamily="2" charset="-122"/>
                <a:sym typeface="+mn-ea"/>
              </a:rPr>
              <a:t>算法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文本占位符 1"/>
          <p:cNvSpPr>
            <a:spLocks noGrp="1"/>
          </p:cNvSpPr>
          <p:nvPr/>
        </p:nvSpPr>
        <p:spPr>
          <a:xfrm>
            <a:off x="603885" y="1291590"/>
            <a:ext cx="5685790" cy="4351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使用并查集，判断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words1, words2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相似度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Step1, 将所有相似的词都合并成相同的集合，在这个集合中每个词的parent都一样</a:t>
            </a:r>
          </a:p>
          <a:p>
            <a:pPr>
              <a:lnSpc>
                <a:spcPct val="17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Step2, 最后判断words1和words2中的每个词的parent是否一样就行了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heme/theme1.xml><?xml version="1.0" encoding="utf-8"?>
<a:theme xmlns:a="http://schemas.openxmlformats.org/drawingml/2006/main" name="Office 主题​​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337</TotalTime>
  <Words>6056</Words>
  <Application>Microsoft Office PowerPoint</Application>
  <PresentationFormat>宽屏</PresentationFormat>
  <Paragraphs>680</Paragraphs>
  <Slides>95</Slides>
  <Notes>70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95</vt:i4>
      </vt:variant>
    </vt:vector>
  </HeadingPairs>
  <TitlesOfParts>
    <vt:vector size="103" baseType="lpstr">
      <vt:lpstr>PingFang SC</vt:lpstr>
      <vt:lpstr>Arial</vt:lpstr>
      <vt:lpstr>Calibri</vt:lpstr>
      <vt:lpstr>Calibri Light</vt:lpstr>
      <vt:lpstr>Helvetica</vt:lpstr>
      <vt:lpstr>Wingdings</vt:lpstr>
      <vt:lpstr>Office 主题​​</vt:lpstr>
      <vt:lpstr>Equation.KSEE3</vt:lpstr>
      <vt:lpstr>PageRank、图论与推荐系统 Lesson-10</vt:lpstr>
      <vt:lpstr>学习方法</vt:lpstr>
      <vt:lpstr>学习方法</vt:lpstr>
      <vt:lpstr>学习方法</vt:lpstr>
      <vt:lpstr>学习方法</vt:lpstr>
      <vt:lpstr>&gt;&gt;   今天的学习目标</vt:lpstr>
      <vt:lpstr>1/2 PageRank与推荐系统</vt:lpstr>
      <vt:lpstr>什么是PageRank</vt:lpstr>
      <vt:lpstr>什么是PageRank</vt:lpstr>
      <vt:lpstr>图论基本知识</vt:lpstr>
      <vt:lpstr>PageRank简化模型</vt:lpstr>
      <vt:lpstr>PageRank简化模型</vt:lpstr>
      <vt:lpstr>PageRank简化模型</vt:lpstr>
      <vt:lpstr>PageRank简化模型</vt:lpstr>
      <vt:lpstr>PageRank简化模型</vt:lpstr>
      <vt:lpstr>PageRank简化模型</vt:lpstr>
      <vt:lpstr>PageRank简化模型</vt:lpstr>
      <vt:lpstr>PageRank简化模型</vt:lpstr>
      <vt:lpstr>PageRank简化模型</vt:lpstr>
      <vt:lpstr>PageRank随机浏览模型</vt:lpstr>
      <vt:lpstr>PageRank随机浏览模型</vt:lpstr>
      <vt:lpstr>PageRank的影响力</vt:lpstr>
      <vt:lpstr>PageRank的影响力</vt:lpstr>
      <vt:lpstr>PageRank工具使用</vt:lpstr>
      <vt:lpstr>PageRank工具使用</vt:lpstr>
      <vt:lpstr>PageRank工具使用</vt:lpstr>
      <vt:lpstr>PageRank工具使用</vt:lpstr>
      <vt:lpstr>PageRank工具使用</vt:lpstr>
      <vt:lpstr>PageRank工具使用</vt:lpstr>
      <vt:lpstr>PageRank工具使用</vt:lpstr>
      <vt:lpstr>使用PageRank分析邮件往来中的关键人物</vt:lpstr>
      <vt:lpstr>使用PageRank分析邮件往来中的关键人物</vt:lpstr>
      <vt:lpstr>使用PageRank分析邮件往来中的关键人物</vt:lpstr>
      <vt:lpstr>使用PageRank分析邮件往来中的关键人物</vt:lpstr>
      <vt:lpstr>使用PageRank分析邮件往来中的关键人物</vt:lpstr>
      <vt:lpstr>PageRank相关算法</vt:lpstr>
      <vt:lpstr>TextRank算法</vt:lpstr>
      <vt:lpstr>TextRank算法</vt:lpstr>
      <vt:lpstr>TextRank算法</vt:lpstr>
      <vt:lpstr>TextRank算法</vt:lpstr>
      <vt:lpstr>TextRank算法</vt:lpstr>
      <vt:lpstr>TextRank算法</vt:lpstr>
      <vt:lpstr>TextRank算法</vt:lpstr>
      <vt:lpstr>TextRank算法</vt:lpstr>
      <vt:lpstr>TextRank算法</vt:lpstr>
      <vt:lpstr>TextRank算法</vt:lpstr>
      <vt:lpstr>TextRank算法</vt:lpstr>
      <vt:lpstr>TextRank算法</vt:lpstr>
      <vt:lpstr>EdgeRank算法</vt:lpstr>
      <vt:lpstr>PersonalRank算法</vt:lpstr>
      <vt:lpstr>PersonalRank算法</vt:lpstr>
      <vt:lpstr>小节Summary</vt:lpstr>
      <vt:lpstr>2/2  图论、Coding相关</vt:lpstr>
      <vt:lpstr>图论工具的作用</vt:lpstr>
      <vt:lpstr>社区发现</vt:lpstr>
      <vt:lpstr>社区发现</vt:lpstr>
      <vt:lpstr>社区发现</vt:lpstr>
      <vt:lpstr>社区发现</vt:lpstr>
      <vt:lpstr>社区发现</vt:lpstr>
      <vt:lpstr>社区发现</vt:lpstr>
      <vt:lpstr>社区发现</vt:lpstr>
      <vt:lpstr>使用工具进行社区发现</vt:lpstr>
      <vt:lpstr>使用工具进行社区发现</vt:lpstr>
      <vt:lpstr>最短路径问题</vt:lpstr>
      <vt:lpstr>Dijkstra算法</vt:lpstr>
      <vt:lpstr>Dijkstra算法</vt:lpstr>
      <vt:lpstr>Dijkstra算法</vt:lpstr>
      <vt:lpstr>Dijkstra算法</vt:lpstr>
      <vt:lpstr>Dijkstra算法</vt:lpstr>
      <vt:lpstr>Dijkstra算法</vt:lpstr>
      <vt:lpstr>Dijkstra算法</vt:lpstr>
      <vt:lpstr>Dijkstra算法</vt:lpstr>
      <vt:lpstr>Floyd算法</vt:lpstr>
      <vt:lpstr>Floyd算法</vt:lpstr>
      <vt:lpstr>Floyd算法</vt:lpstr>
      <vt:lpstr>使用图论工具计算最短路径</vt:lpstr>
      <vt:lpstr>图论与推荐系统</vt:lpstr>
      <vt:lpstr>图论与推荐系统</vt:lpstr>
      <vt:lpstr>图论与推荐系统</vt:lpstr>
      <vt:lpstr>Coding相关</vt:lpstr>
      <vt:lpstr>Thinking&amp;Action</vt:lpstr>
      <vt:lpstr>Thinking&amp;Action</vt:lpstr>
      <vt:lpstr>Thinking&amp;Action</vt:lpstr>
      <vt:lpstr>Thinking&amp;Action</vt:lpstr>
      <vt:lpstr>Thinking&amp;Action</vt:lpstr>
      <vt:lpstr>Summary</vt:lpstr>
      <vt:lpstr>Summary</vt:lpstr>
      <vt:lpstr>Summary</vt:lpstr>
      <vt:lpstr>Summary</vt:lpstr>
      <vt:lpstr>Thank You Using data to solve problems</vt:lpstr>
      <vt:lpstr>图论模型在工作中的应用</vt:lpstr>
      <vt:lpstr>Python算法</vt:lpstr>
      <vt:lpstr>Python算法</vt:lpstr>
      <vt:lpstr>Python算法</vt:lpstr>
      <vt:lpstr>Python算法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机器学习与推荐系统OverView  Lesson-01</dc:title>
  <dc:creator>Microsoft Office User</dc:creator>
  <cp:lastModifiedBy>Chen Yang</cp:lastModifiedBy>
  <cp:revision>2474</cp:revision>
  <dcterms:created xsi:type="dcterms:W3CDTF">2019-08-30T07:48:00Z</dcterms:created>
  <dcterms:modified xsi:type="dcterms:W3CDTF">2020-10-23T08:20:24Z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